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78" r:id="rId4"/>
    <p:sldId id="277" r:id="rId5"/>
    <p:sldId id="279" r:id="rId6"/>
    <p:sldId id="280" r:id="rId7"/>
    <p:sldId id="281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6" r:id="rId23"/>
    <p:sldId id="273" r:id="rId24"/>
    <p:sldId id="274" r:id="rId25"/>
    <p:sldId id="275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97" autoAdjust="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Entropia</a:t>
            </a:r>
          </a:p>
          <a:p>
            <a:pPr>
              <a:defRPr/>
            </a:pPr>
            <a:r>
              <a:rPr lang="pt-PT"/>
              <a:t>(Bits)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Folha1!$K$3:$O$3</c:f>
              <c:numCache>
                <c:formatCode>General</c:formatCode>
                <c:ptCount val="5"/>
                <c:pt idx="0">
                  <c:v>5.724199999999998</c:v>
                </c:pt>
                <c:pt idx="1">
                  <c:v>2.7505999999999999</c:v>
                </c:pt>
                <c:pt idx="2">
                  <c:v>2.2614000000000001</c:v>
                </c:pt>
                <c:pt idx="3">
                  <c:v>3.4177999999999997</c:v>
                </c:pt>
                <c:pt idx="4">
                  <c:v>2.6993999999999998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D-4245-8B78-EEF97942579B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Folha1!$K$4:$O$4</c:f>
              <c:numCache>
                <c:formatCode>General</c:formatCode>
                <c:ptCount val="5"/>
                <c:pt idx="0">
                  <c:v>7.4204999999999997</c:v>
                </c:pt>
                <c:pt idx="1">
                  <c:v>2.7652000000000001</c:v>
                </c:pt>
                <c:pt idx="2">
                  <c:v>2.3807</c:v>
                </c:pt>
                <c:pt idx="3">
                  <c:v>3.4653999999999998</c:v>
                </c:pt>
                <c:pt idx="4">
                  <c:v>2.8241999999999998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D-4245-8B78-EEF97942579B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Folha1!$K$5:$O$5</c:f>
              <c:numCache>
                <c:formatCode>General</c:formatCode>
                <c:ptCount val="5"/>
                <c:pt idx="0">
                  <c:v>1.8291999999999995</c:v>
                </c:pt>
                <c:pt idx="1">
                  <c:v>0.61910000000000021</c:v>
                </c:pt>
                <c:pt idx="2">
                  <c:v>0.5645</c:v>
                </c:pt>
                <c:pt idx="3">
                  <c:v>0.61770000000000025</c:v>
                </c:pt>
                <c:pt idx="4">
                  <c:v>0.59570000000000001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D-4245-8B78-EEF97942579B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Folha1!$K$6:$O$6</c:f>
              <c:numCache>
                <c:formatCode>General</c:formatCode>
                <c:ptCount val="5"/>
                <c:pt idx="0">
                  <c:v>5.8311999999999999</c:v>
                </c:pt>
                <c:pt idx="1">
                  <c:v>3.1808000000000001</c:v>
                </c:pt>
                <c:pt idx="2">
                  <c:v>2.5747999999999998</c:v>
                </c:pt>
                <c:pt idx="3">
                  <c:v>4.3308999999999997</c:v>
                </c:pt>
                <c:pt idx="4">
                  <c:v>3.2219000000000002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D-4245-8B78-EEF97942579B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Folha1!$K$7:$O$7</c:f>
              <c:numCache>
                <c:formatCode>General</c:formatCode>
                <c:ptCount val="5"/>
                <c:pt idx="0">
                  <c:v>5.2013000000000016</c:v>
                </c:pt>
                <c:pt idx="1">
                  <c:v>2.3289</c:v>
                </c:pt>
                <c:pt idx="2">
                  <c:v>1.9454</c:v>
                </c:pt>
                <c:pt idx="3">
                  <c:v>2.9579999999999997</c:v>
                </c:pt>
                <c:pt idx="4">
                  <c:v>2.3352999999999993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D-4245-8B78-EEF9794257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595264"/>
        <c:axId val="109617536"/>
      </c:barChart>
      <c:catAx>
        <c:axId val="10959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617536"/>
        <c:crosses val="autoZero"/>
        <c:auto val="1"/>
        <c:lblAlgn val="ctr"/>
        <c:lblOffset val="100"/>
        <c:noMultiLvlLbl val="0"/>
      </c:catAx>
      <c:valAx>
        <c:axId val="10961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5952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Total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Folha1!$Q$70:$AF$70</c:f>
              <c:numCache>
                <c:formatCode>General</c:formatCode>
                <c:ptCount val="16"/>
                <c:pt idx="0">
                  <c:v>114.4</c:v>
                </c:pt>
                <c:pt idx="1">
                  <c:v>53.3</c:v>
                </c:pt>
                <c:pt idx="2">
                  <c:v>57.8</c:v>
                </c:pt>
                <c:pt idx="3">
                  <c:v>55.3</c:v>
                </c:pt>
                <c:pt idx="4">
                  <c:v>89.4</c:v>
                </c:pt>
                <c:pt idx="5">
                  <c:v>58.4</c:v>
                </c:pt>
                <c:pt idx="6">
                  <c:v>58.9</c:v>
                </c:pt>
                <c:pt idx="7">
                  <c:v>111</c:v>
                </c:pt>
                <c:pt idx="8">
                  <c:v>20.5</c:v>
                </c:pt>
                <c:pt idx="9">
                  <c:v>139.1</c:v>
                </c:pt>
                <c:pt idx="10">
                  <c:v>20.399999999999999</c:v>
                </c:pt>
                <c:pt idx="11">
                  <c:v>66.7</c:v>
                </c:pt>
                <c:pt idx="12">
                  <c:v>68.2</c:v>
                </c:pt>
                <c:pt idx="13">
                  <c:v>68.3</c:v>
                </c:pt>
                <c:pt idx="14">
                  <c:v>116.9</c:v>
                </c:pt>
                <c:pt idx="15">
                  <c:v>73.239999999999995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E-4F66-B70A-47D98AC30481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Folha1!$Q$71:$AF$71</c:f>
              <c:numCache>
                <c:formatCode>General</c:formatCode>
                <c:ptCount val="16"/>
                <c:pt idx="0">
                  <c:v>74</c:v>
                </c:pt>
                <c:pt idx="1">
                  <c:v>38.800000000000004</c:v>
                </c:pt>
                <c:pt idx="2">
                  <c:v>33.9</c:v>
                </c:pt>
                <c:pt idx="3">
                  <c:v>28</c:v>
                </c:pt>
                <c:pt idx="4">
                  <c:v>71.400000000000006</c:v>
                </c:pt>
                <c:pt idx="5">
                  <c:v>28.8</c:v>
                </c:pt>
                <c:pt idx="6">
                  <c:v>25.9</c:v>
                </c:pt>
                <c:pt idx="7">
                  <c:v>73.8</c:v>
                </c:pt>
                <c:pt idx="8">
                  <c:v>16</c:v>
                </c:pt>
                <c:pt idx="9">
                  <c:v>88.8</c:v>
                </c:pt>
                <c:pt idx="10">
                  <c:v>15.3</c:v>
                </c:pt>
                <c:pt idx="11">
                  <c:v>55</c:v>
                </c:pt>
                <c:pt idx="12">
                  <c:v>56.9</c:v>
                </c:pt>
                <c:pt idx="13">
                  <c:v>63</c:v>
                </c:pt>
                <c:pt idx="14">
                  <c:v>91.5</c:v>
                </c:pt>
                <c:pt idx="15">
                  <c:v>50.74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E-4F66-B70A-47D98AC30481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Folha1!$Q$72:$AF$72</c:f>
              <c:numCache>
                <c:formatCode>General</c:formatCode>
                <c:ptCount val="16"/>
                <c:pt idx="0">
                  <c:v>188.2</c:v>
                </c:pt>
                <c:pt idx="1">
                  <c:v>41.4</c:v>
                </c:pt>
                <c:pt idx="2">
                  <c:v>268.5</c:v>
                </c:pt>
                <c:pt idx="3">
                  <c:v>168.5</c:v>
                </c:pt>
                <c:pt idx="4">
                  <c:v>182.6</c:v>
                </c:pt>
                <c:pt idx="5">
                  <c:v>282.89999999999986</c:v>
                </c:pt>
                <c:pt idx="6">
                  <c:v>302.3</c:v>
                </c:pt>
                <c:pt idx="7">
                  <c:v>152.5</c:v>
                </c:pt>
                <c:pt idx="8">
                  <c:v>17.899999999999999</c:v>
                </c:pt>
                <c:pt idx="9">
                  <c:v>190.5</c:v>
                </c:pt>
                <c:pt idx="10">
                  <c:v>16.5</c:v>
                </c:pt>
                <c:pt idx="11">
                  <c:v>41.4</c:v>
                </c:pt>
                <c:pt idx="12">
                  <c:v>38.200000000000003</c:v>
                </c:pt>
                <c:pt idx="13">
                  <c:v>152.1</c:v>
                </c:pt>
                <c:pt idx="14">
                  <c:v>178.6</c:v>
                </c:pt>
                <c:pt idx="15">
                  <c:v>148.13999999999999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DE-4F66-B70A-47D98AC30481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Folha1!$Q$73:$AF$73</c:f>
              <c:numCache>
                <c:formatCode>General</c:formatCode>
                <c:ptCount val="16"/>
                <c:pt idx="0">
                  <c:v>128.5</c:v>
                </c:pt>
                <c:pt idx="1">
                  <c:v>55.1</c:v>
                </c:pt>
                <c:pt idx="2">
                  <c:v>48.5</c:v>
                </c:pt>
                <c:pt idx="3">
                  <c:v>48</c:v>
                </c:pt>
                <c:pt idx="4">
                  <c:v>96.4</c:v>
                </c:pt>
                <c:pt idx="5">
                  <c:v>45.6</c:v>
                </c:pt>
                <c:pt idx="6">
                  <c:v>44.8</c:v>
                </c:pt>
                <c:pt idx="7">
                  <c:v>110.5</c:v>
                </c:pt>
                <c:pt idx="8">
                  <c:v>23.5</c:v>
                </c:pt>
                <c:pt idx="9">
                  <c:v>144.80000000000001</c:v>
                </c:pt>
                <c:pt idx="10">
                  <c:v>22.2</c:v>
                </c:pt>
                <c:pt idx="11">
                  <c:v>71.599999999999994</c:v>
                </c:pt>
                <c:pt idx="12">
                  <c:v>83.1</c:v>
                </c:pt>
                <c:pt idx="13">
                  <c:v>79.8</c:v>
                </c:pt>
                <c:pt idx="14">
                  <c:v>122.5</c:v>
                </c:pt>
                <c:pt idx="15">
                  <c:v>74.989999999999995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DE-4F66-B70A-47D98AC30481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DE-4F66-B70A-47D98AC30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02080"/>
        <c:axId val="109715456"/>
      </c:barChart>
      <c:catAx>
        <c:axId val="1099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15456"/>
        <c:crosses val="autoZero"/>
        <c:auto val="1"/>
        <c:lblAlgn val="ctr"/>
        <c:lblOffset val="100"/>
        <c:noMultiLvlLbl val="0"/>
      </c:catAx>
      <c:valAx>
        <c:axId val="1097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020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TAxa de compressão (%)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Folha1!$Q$42:$AF$42</c:f>
              <c:numCache>
                <c:formatCode>General</c:formatCode>
                <c:ptCount val="16"/>
                <c:pt idx="0">
                  <c:v>59.48</c:v>
                </c:pt>
                <c:pt idx="1">
                  <c:v>67.55</c:v>
                </c:pt>
                <c:pt idx="2">
                  <c:v>69.05</c:v>
                </c:pt>
                <c:pt idx="3">
                  <c:v>68.290000000000006</c:v>
                </c:pt>
                <c:pt idx="4">
                  <c:v>73.42</c:v>
                </c:pt>
                <c:pt idx="5">
                  <c:v>69.260000000000005</c:v>
                </c:pt>
                <c:pt idx="6">
                  <c:v>69.25</c:v>
                </c:pt>
                <c:pt idx="7">
                  <c:v>53.67</c:v>
                </c:pt>
                <c:pt idx="8">
                  <c:v>72.02</c:v>
                </c:pt>
                <c:pt idx="9">
                  <c:v>70.58</c:v>
                </c:pt>
                <c:pt idx="10">
                  <c:v>72.86999999999999</c:v>
                </c:pt>
                <c:pt idx="11">
                  <c:v>73.72</c:v>
                </c:pt>
                <c:pt idx="12">
                  <c:v>72.569999999999993</c:v>
                </c:pt>
                <c:pt idx="13">
                  <c:v>76.5</c:v>
                </c:pt>
                <c:pt idx="14">
                  <c:v>76.510000000000005</c:v>
                </c:pt>
                <c:pt idx="15">
                  <c:v>69.649999999999991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45-434D-8268-4C14A0D8F5A5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Folha1!$Q$43:$AF$43</c:f>
              <c:numCache>
                <c:formatCode>General</c:formatCode>
                <c:ptCount val="16"/>
                <c:pt idx="0">
                  <c:v>55.9</c:v>
                </c:pt>
                <c:pt idx="1">
                  <c:v>63.4</c:v>
                </c:pt>
                <c:pt idx="2">
                  <c:v>67.739999999999995</c:v>
                </c:pt>
                <c:pt idx="3">
                  <c:v>66.13</c:v>
                </c:pt>
                <c:pt idx="4">
                  <c:v>67.59</c:v>
                </c:pt>
                <c:pt idx="5">
                  <c:v>68.27</c:v>
                </c:pt>
                <c:pt idx="6">
                  <c:v>68.14</c:v>
                </c:pt>
                <c:pt idx="7">
                  <c:v>51.53</c:v>
                </c:pt>
                <c:pt idx="8">
                  <c:v>72.48</c:v>
                </c:pt>
                <c:pt idx="9">
                  <c:v>69.290000000000006</c:v>
                </c:pt>
                <c:pt idx="10">
                  <c:v>72.649999999999991</c:v>
                </c:pt>
                <c:pt idx="11">
                  <c:v>72.47</c:v>
                </c:pt>
                <c:pt idx="12">
                  <c:v>71.669999999999987</c:v>
                </c:pt>
                <c:pt idx="13">
                  <c:v>75.33</c:v>
                </c:pt>
                <c:pt idx="14">
                  <c:v>73.540000000000006</c:v>
                </c:pt>
                <c:pt idx="15">
                  <c:v>67.739999999999995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45-434D-8268-4C14A0D8F5A5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Folha1!$Q$44:$AF$44</c:f>
              <c:numCache>
                <c:formatCode>General</c:formatCode>
                <c:ptCount val="16"/>
                <c:pt idx="0">
                  <c:v>94.22</c:v>
                </c:pt>
                <c:pt idx="1">
                  <c:v>94.26</c:v>
                </c:pt>
                <c:pt idx="2">
                  <c:v>94.61</c:v>
                </c:pt>
                <c:pt idx="3">
                  <c:v>94.52</c:v>
                </c:pt>
                <c:pt idx="4">
                  <c:v>95.01</c:v>
                </c:pt>
                <c:pt idx="5">
                  <c:v>94.57</c:v>
                </c:pt>
                <c:pt idx="6">
                  <c:v>94.460000000000022</c:v>
                </c:pt>
                <c:pt idx="7">
                  <c:v>87.38</c:v>
                </c:pt>
                <c:pt idx="8">
                  <c:v>94.79</c:v>
                </c:pt>
                <c:pt idx="9">
                  <c:v>94.75</c:v>
                </c:pt>
                <c:pt idx="10">
                  <c:v>94.669999999999987</c:v>
                </c:pt>
                <c:pt idx="11">
                  <c:v>95.9</c:v>
                </c:pt>
                <c:pt idx="12">
                  <c:v>96</c:v>
                </c:pt>
                <c:pt idx="13">
                  <c:v>95.240000000000023</c:v>
                </c:pt>
                <c:pt idx="14">
                  <c:v>95.61999999999999</c:v>
                </c:pt>
                <c:pt idx="15">
                  <c:v>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45-434D-8268-4C14A0D8F5A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Folha1!$Q$45:$AF$45</c:f>
              <c:numCache>
                <c:formatCode>General</c:formatCode>
                <c:ptCount val="16"/>
                <c:pt idx="0">
                  <c:v>46.97</c:v>
                </c:pt>
                <c:pt idx="1">
                  <c:v>61.260000000000012</c:v>
                </c:pt>
                <c:pt idx="2">
                  <c:v>63.95</c:v>
                </c:pt>
                <c:pt idx="3">
                  <c:v>62.17</c:v>
                </c:pt>
                <c:pt idx="4">
                  <c:v>68.3</c:v>
                </c:pt>
                <c:pt idx="5">
                  <c:v>64.34</c:v>
                </c:pt>
                <c:pt idx="6">
                  <c:v>64.42</c:v>
                </c:pt>
                <c:pt idx="7">
                  <c:v>46.41</c:v>
                </c:pt>
                <c:pt idx="8">
                  <c:v>65.09</c:v>
                </c:pt>
                <c:pt idx="9">
                  <c:v>63.4</c:v>
                </c:pt>
                <c:pt idx="10">
                  <c:v>65.209999999999994</c:v>
                </c:pt>
                <c:pt idx="11">
                  <c:v>65.709999999999994</c:v>
                </c:pt>
                <c:pt idx="12">
                  <c:v>66.83</c:v>
                </c:pt>
                <c:pt idx="13">
                  <c:v>72.169999999999987</c:v>
                </c:pt>
                <c:pt idx="14">
                  <c:v>71.39</c:v>
                </c:pt>
                <c:pt idx="15">
                  <c:v>63.17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45-434D-8268-4C14A0D8F5A5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45-434D-8268-4C14A0D8F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20160"/>
        <c:axId val="110034944"/>
      </c:barChart>
      <c:catAx>
        <c:axId val="10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34944"/>
        <c:crosses val="autoZero"/>
        <c:auto val="1"/>
        <c:lblAlgn val="ctr"/>
        <c:lblOffset val="100"/>
        <c:noMultiLvlLbl val="0"/>
      </c:catAx>
      <c:valAx>
        <c:axId val="11003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820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Comparação das Gerações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Média de Tempo Total  (Em segundos)</c:v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x"/>
            <c:size val="8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7B-44E0-A69D-70181BA88588}"/>
            </c:ext>
          </c:extLst>
        </c:ser>
        <c:ser>
          <c:idx val="4"/>
          <c:order val="4"/>
          <c:tx>
            <c:v>Média de Taxa de Compressão</c:v>
          </c:tx>
          <c:spPr>
            <a:ln w="28575" cap="rnd">
              <a:solidFill>
                <a:schemeClr val="accent4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7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prstDash val="sysDash"/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B-44E0-A69D-70181BA88588}"/>
            </c:ext>
          </c:extLst>
        </c:ser>
        <c:ser>
          <c:idx val="5"/>
          <c:order val="5"/>
          <c:tx>
            <c:v>Fator de Compressão CMP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Folha1!$Q$77:$AE$77</c:f>
              <c:numCache>
                <c:formatCode>General</c:formatCode>
                <c:ptCount val="15"/>
                <c:pt idx="0">
                  <c:v>39.300000000000004</c:v>
                </c:pt>
                <c:pt idx="1">
                  <c:v>82.6</c:v>
                </c:pt>
                <c:pt idx="2">
                  <c:v>56.2</c:v>
                </c:pt>
                <c:pt idx="3">
                  <c:v>69.3</c:v>
                </c:pt>
                <c:pt idx="4">
                  <c:v>53.5</c:v>
                </c:pt>
                <c:pt idx="5">
                  <c:v>55.5</c:v>
                </c:pt>
                <c:pt idx="6">
                  <c:v>53.5</c:v>
                </c:pt>
                <c:pt idx="7">
                  <c:v>44.3</c:v>
                </c:pt>
                <c:pt idx="8">
                  <c:v>98.7</c:v>
                </c:pt>
                <c:pt idx="9">
                  <c:v>37.300000000000004</c:v>
                </c:pt>
                <c:pt idx="10">
                  <c:v>99.3</c:v>
                </c:pt>
                <c:pt idx="11">
                  <c:v>79.599999999999994</c:v>
                </c:pt>
                <c:pt idx="12">
                  <c:v>78</c:v>
                </c:pt>
                <c:pt idx="13">
                  <c:v>64.900000000000006</c:v>
                </c:pt>
                <c:pt idx="14">
                  <c:v>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7B-44E0-A69D-70181BA8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342528"/>
        <c:axId val="1103440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Folha1!$Q$61:$AE$61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CA7B-44E0-A69D-70181BA8858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Média de Tamanho após Compressão  (Em MB)</c:v>
                </c:tx>
                <c:spPr>
                  <a:ln w="28575" cap="rnd" cmpd="dbl">
                    <a:solidFill>
                      <a:schemeClr val="accent6"/>
                    </a:solidFill>
                    <a:prstDash val="sysDot"/>
                    <a:round/>
                  </a:ln>
                  <a:effectLst/>
                </c:spPr>
                <c:marker>
                  <c:symbol val="triangle"/>
                  <c:size val="7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Folha1!$Q$62:$AE$62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5.7</c:v>
                      </c:pt>
                      <c:pt idx="1">
                        <c:v>4.5</c:v>
                      </c:pt>
                      <c:pt idx="2">
                        <c:v>4.2</c:v>
                      </c:pt>
                      <c:pt idx="3">
                        <c:v>4.4000000000000004</c:v>
                      </c:pt>
                      <c:pt idx="4">
                        <c:v>3.8</c:v>
                      </c:pt>
                      <c:pt idx="5">
                        <c:v>4.2</c:v>
                      </c:pt>
                      <c:pt idx="6">
                        <c:v>4.2</c:v>
                      </c:pt>
                      <c:pt idx="7">
                        <c:v>6.8</c:v>
                      </c:pt>
                      <c:pt idx="8">
                        <c:v>3.9</c:v>
                      </c:pt>
                      <c:pt idx="9">
                        <c:v>4.0999999999999996</c:v>
                      </c:pt>
                      <c:pt idx="10">
                        <c:v>3.9</c:v>
                      </c:pt>
                      <c:pt idx="11">
                        <c:v>3.7</c:v>
                      </c:pt>
                      <c:pt idx="12">
                        <c:v>3.7</c:v>
                      </c:pt>
                      <c:pt idx="13">
                        <c:v>3.3</c:v>
                      </c:pt>
                      <c:pt idx="14">
                        <c:v>3.3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A7B-44E0-A69D-70181BA88588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Folha1!$Q$63:$AE$63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A7B-44E0-A69D-70181BA88588}"/>
                  </c:ext>
                </c:extLst>
              </c15:ser>
            </c15:filteredLineSeries>
          </c:ext>
        </c:extLst>
      </c:lineChart>
      <c:catAx>
        <c:axId val="11034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4064"/>
        <c:crosses val="autoZero"/>
        <c:auto val="1"/>
        <c:lblAlgn val="ctr"/>
        <c:lblOffset val="100"/>
        <c:noMultiLvlLbl val="0"/>
      </c:catAx>
      <c:valAx>
        <c:axId val="11034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softEdge rad="0"/>
          </a:effectLst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Comparação do Cmp ger.10</a:t>
            </a:r>
          </a:p>
          <a:p>
            <a:pPr>
              <a:defRPr/>
            </a:pPr>
            <a:r>
              <a:rPr lang="pt-PT"/>
              <a:t>com</a:t>
            </a:r>
            <a:r>
              <a:rPr lang="pt-PT" baseline="0"/>
              <a:t> outros algoritmos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Média da Taxa de Compressão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Folha1!$A$200:$E$200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</c:v>
                </c:pt>
                <c:pt idx="2">
                  <c:v>75.94</c:v>
                </c:pt>
                <c:pt idx="3">
                  <c:v>76.48</c:v>
                </c:pt>
                <c:pt idx="4">
                  <c:v>76.400000000000006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06-46C7-BC13-68E010BC3FD3}"/>
            </c:ext>
          </c:extLst>
        </c:ser>
        <c:ser>
          <c:idx val="1"/>
          <c:order val="1"/>
          <c:tx>
            <c:v>Média do Tempo Total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Folha1!$A$201:$E$201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06-46C7-BC13-68E010BC3F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60406696"/>
        <c:axId val="1260407024"/>
      </c:barChart>
      <c:catAx>
        <c:axId val="1260406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260407024"/>
        <c:crosses val="autoZero"/>
        <c:auto val="1"/>
        <c:lblAlgn val="ctr"/>
        <c:lblOffset val="100"/>
        <c:noMultiLvlLbl val="0"/>
      </c:catAx>
      <c:valAx>
        <c:axId val="126040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604066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</a:t>
            </a:r>
            <a:r>
              <a:rPr lang="pt-PT" baseline="0"/>
              <a:t> Média de compressão</a:t>
            </a:r>
          </a:p>
          <a:p>
            <a:pPr>
              <a:defRPr/>
            </a:pPr>
            <a:r>
              <a:rPr lang="pt-PT" baseline="0"/>
              <a:t>(MB/S)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Folha1!$P$127:$T$127</c:f>
              <c:numCache>
                <c:formatCode>General</c:formatCode>
                <c:ptCount val="5"/>
                <c:pt idx="0">
                  <c:v>3.7</c:v>
                </c:pt>
                <c:pt idx="1">
                  <c:v>74</c:v>
                </c:pt>
                <c:pt idx="2">
                  <c:v>20.2</c:v>
                </c:pt>
                <c:pt idx="3">
                  <c:v>0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21-429E-99DA-076E6C48CF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54323208"/>
        <c:axId val="554320256"/>
      </c:barChart>
      <c:catAx>
        <c:axId val="554323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0256"/>
        <c:crosses val="autoZero"/>
        <c:auto val="1"/>
        <c:lblAlgn val="ctr"/>
        <c:lblOffset val="100"/>
        <c:noMultiLvlLbl val="0"/>
      </c:catAx>
      <c:valAx>
        <c:axId val="55432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3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Velocidade Média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(MB/S)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Folha1!$P$135:$T$135</c:f>
              <c:numCache>
                <c:formatCode>General</c:formatCode>
                <c:ptCount val="5"/>
                <c:pt idx="0">
                  <c:v>4.5</c:v>
                </c:pt>
                <c:pt idx="1">
                  <c:v>111</c:v>
                </c:pt>
                <c:pt idx="2">
                  <c:v>27.8</c:v>
                </c:pt>
                <c:pt idx="3">
                  <c:v>0</c:v>
                </c:pt>
                <c:pt idx="4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1-4F92-8C97-14BB70BE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54326816"/>
        <c:axId val="554321240"/>
      </c:barChart>
      <c:catAx>
        <c:axId val="55432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1240"/>
        <c:crosses val="autoZero"/>
        <c:auto val="1"/>
        <c:lblAlgn val="ctr"/>
        <c:lblOffset val="100"/>
        <c:noMultiLvlLbl val="0"/>
      </c:catAx>
      <c:valAx>
        <c:axId val="554321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 média</a:t>
            </a:r>
          </a:p>
          <a:p>
            <a:pPr>
              <a:defRPr/>
            </a:pPr>
            <a:r>
              <a:rPr lang="pt-PT"/>
              <a:t>(MB/s)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Folha1!$P$138:$T$138</c:f>
              <c:numCache>
                <c:formatCode>General</c:formatCode>
                <c:ptCount val="5"/>
                <c:pt idx="0">
                  <c:v>4.0999999999999996</c:v>
                </c:pt>
                <c:pt idx="1">
                  <c:v>92.5</c:v>
                </c:pt>
                <c:pt idx="2">
                  <c:v>24</c:v>
                </c:pt>
                <c:pt idx="3">
                  <c:v>0</c:v>
                </c:pt>
                <c:pt idx="4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D-4D0C-879A-6AA0BF7B6B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85244808"/>
        <c:axId val="585253336"/>
      </c:barChart>
      <c:catAx>
        <c:axId val="585244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5253336"/>
        <c:crosses val="autoZero"/>
        <c:auto val="1"/>
        <c:lblAlgn val="ctr"/>
        <c:lblOffset val="100"/>
        <c:noMultiLvlLbl val="0"/>
      </c:catAx>
      <c:valAx>
        <c:axId val="58525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524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Folha1!$B$89:$F$89</c:f>
              <c:numCache>
                <c:formatCode>General</c:formatCode>
                <c:ptCount val="5"/>
                <c:pt idx="0">
                  <c:v>3.98</c:v>
                </c:pt>
                <c:pt idx="1">
                  <c:v>0.94199999999999995</c:v>
                </c:pt>
                <c:pt idx="2">
                  <c:v>4.5199999999999996</c:v>
                </c:pt>
                <c:pt idx="3">
                  <c:v>4.41</c:v>
                </c:pt>
                <c:pt idx="4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D9-4349-8399-4A6567A713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Folha1!$B$90:$F$90</c:f>
              <c:numCache>
                <c:formatCode>General</c:formatCode>
                <c:ptCount val="5"/>
                <c:pt idx="0">
                  <c:v>3.06</c:v>
                </c:pt>
                <c:pt idx="1">
                  <c:v>0.32200000000000001</c:v>
                </c:pt>
                <c:pt idx="2">
                  <c:v>3.33</c:v>
                </c:pt>
                <c:pt idx="3">
                  <c:v>3.17</c:v>
                </c:pt>
                <c:pt idx="4">
                  <c:v>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D9-4349-8399-4A6567A713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Folha1!$B$91:$F$91</c:f>
              <c:numCache>
                <c:formatCode>General</c:formatCode>
                <c:ptCount val="5"/>
                <c:pt idx="0">
                  <c:v>2.65</c:v>
                </c:pt>
                <c:pt idx="1">
                  <c:v>1.06</c:v>
                </c:pt>
                <c:pt idx="2">
                  <c:v>1.72</c:v>
                </c:pt>
                <c:pt idx="3">
                  <c:v>2.17</c:v>
                </c:pt>
                <c:pt idx="4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D9-4349-8399-4A6567A713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Folha1!$B$92:$F$92</c:f>
              <c:numCache>
                <c:formatCode>General</c:formatCode>
                <c:ptCount val="5"/>
                <c:pt idx="0">
                  <c:v>4.4800000000000004</c:v>
                </c:pt>
                <c:pt idx="1">
                  <c:v>0.98</c:v>
                </c:pt>
                <c:pt idx="2">
                  <c:v>5.36</c:v>
                </c:pt>
                <c:pt idx="3">
                  <c:v>5.21</c:v>
                </c:pt>
                <c:pt idx="4">
                  <c:v>4.4400000000000004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D9-4349-8399-4A6567A71354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Folha1!$B$93:$F$93</c:f>
              <c:numCache>
                <c:formatCode>General</c:formatCode>
                <c:ptCount val="5"/>
                <c:pt idx="0">
                  <c:v>3.54</c:v>
                </c:pt>
                <c:pt idx="1">
                  <c:v>0.83</c:v>
                </c:pt>
                <c:pt idx="2">
                  <c:v>3.73</c:v>
                </c:pt>
                <c:pt idx="3">
                  <c:v>3.74</c:v>
                </c:pt>
                <c:pt idx="4">
                  <c:v>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9-4349-8399-4A6567A713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7044328"/>
        <c:axId val="587042688"/>
      </c:barChart>
      <c:catAx>
        <c:axId val="587044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7042688"/>
        <c:crosses val="autoZero"/>
        <c:auto val="1"/>
        <c:lblAlgn val="ctr"/>
        <c:lblOffset val="100"/>
        <c:noMultiLvlLbl val="0"/>
      </c:catAx>
      <c:valAx>
        <c:axId val="587042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70443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</a:t>
            </a:r>
            <a:r>
              <a:rPr lang="pt-PT" sz="1800" baseline="0"/>
              <a:t> de compressão</a:t>
            </a:r>
          </a:p>
          <a:p>
            <a:pPr>
              <a:defRPr/>
            </a:pPr>
            <a:r>
              <a:rPr lang="pt-PT" sz="1800" baseline="0"/>
              <a:t>(S)</a:t>
            </a:r>
            <a:endParaRPr lang="pt-PT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Folha1!$J$13:$N$13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0.25</c:v>
                </c:pt>
                <c:pt idx="2">
                  <c:v>1.38</c:v>
                </c:pt>
                <c:pt idx="3">
                  <c:v>0</c:v>
                </c:pt>
                <c:pt idx="4">
                  <c:v>11.18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66-49A0-880F-264D5CCC5C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Folha1!$J$14:$N$14</c:f>
              <c:numCache>
                <c:formatCode>General</c:formatCode>
                <c:ptCount val="5"/>
                <c:pt idx="0">
                  <c:v>3.54</c:v>
                </c:pt>
                <c:pt idx="1">
                  <c:v>0.15</c:v>
                </c:pt>
                <c:pt idx="2">
                  <c:v>0.97</c:v>
                </c:pt>
                <c:pt idx="3">
                  <c:v>0</c:v>
                </c:pt>
                <c:pt idx="4">
                  <c:v>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66-49A0-880F-264D5CCC5C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Folha1!$J$15:$N$15</c:f>
              <c:numCache>
                <c:formatCode>General</c:formatCode>
                <c:ptCount val="5"/>
                <c:pt idx="0">
                  <c:v>9.92</c:v>
                </c:pt>
                <c:pt idx="1">
                  <c:v>0.57999999999999996</c:v>
                </c:pt>
                <c:pt idx="2">
                  <c:v>0.89</c:v>
                </c:pt>
                <c:pt idx="3">
                  <c:v>0</c:v>
                </c:pt>
                <c:pt idx="4">
                  <c:v>15.62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66-49A0-880F-264D5CCC5C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Folha1!$J$16:$N$16</c:f>
              <c:numCache>
                <c:formatCode>General</c:formatCode>
                <c:ptCount val="5"/>
                <c:pt idx="0">
                  <c:v>5.42</c:v>
                </c:pt>
                <c:pt idx="1">
                  <c:v>0.25</c:v>
                </c:pt>
                <c:pt idx="2">
                  <c:v>1.21</c:v>
                </c:pt>
                <c:pt idx="3">
                  <c:v>0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66-49A0-880F-264D5CCC5CE0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Folha1!$J$17:$N$17</c:f>
              <c:numCache>
                <c:formatCode>General</c:formatCode>
                <c:ptCount val="5"/>
                <c:pt idx="0">
                  <c:v>5.97</c:v>
                </c:pt>
                <c:pt idx="1">
                  <c:v>0.31</c:v>
                </c:pt>
                <c:pt idx="2">
                  <c:v>1.1100000000000001</c:v>
                </c:pt>
                <c:pt idx="3">
                  <c:v>0</c:v>
                </c:pt>
                <c:pt idx="4">
                  <c:v>11.51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66-49A0-880F-264D5CCC5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453552"/>
        <c:axId val="675450928"/>
      </c:barChart>
      <c:catAx>
        <c:axId val="675453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450928"/>
        <c:crosses val="autoZero"/>
        <c:auto val="1"/>
        <c:lblAlgn val="ctr"/>
        <c:lblOffset val="100"/>
        <c:noMultiLvlLbl val="0"/>
      </c:catAx>
      <c:valAx>
        <c:axId val="67545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4535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de Descompressão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Folha1!$S$13:$W$13</c:f>
              <c:numCache>
                <c:formatCode>General</c:formatCode>
                <c:ptCount val="5"/>
                <c:pt idx="0">
                  <c:v>4.03</c:v>
                </c:pt>
                <c:pt idx="1">
                  <c:v>0.19</c:v>
                </c:pt>
                <c:pt idx="2">
                  <c:v>0.89</c:v>
                </c:pt>
                <c:pt idx="3">
                  <c:v>0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8-4D2C-A5A0-69216BBC6235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Folha1!$S$14:$W$14</c:f>
              <c:numCache>
                <c:formatCode>General</c:formatCode>
                <c:ptCount val="5"/>
                <c:pt idx="0">
                  <c:v>2.83</c:v>
                </c:pt>
                <c:pt idx="1">
                  <c:v>0.12</c:v>
                </c:pt>
                <c:pt idx="2">
                  <c:v>0.61</c:v>
                </c:pt>
                <c:pt idx="3">
                  <c:v>0</c:v>
                </c:pt>
                <c:pt idx="4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8-4D2C-A5A0-69216BBC6235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Folha1!$S$15:$W$15</c:f>
              <c:numCache>
                <c:formatCode>General</c:formatCode>
                <c:ptCount val="5"/>
                <c:pt idx="0">
                  <c:v>8.59</c:v>
                </c:pt>
                <c:pt idx="1">
                  <c:v>0.42</c:v>
                </c:pt>
                <c:pt idx="2">
                  <c:v>0.68</c:v>
                </c:pt>
                <c:pt idx="3">
                  <c:v>0</c:v>
                </c:pt>
                <c:pt idx="4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C8-4D2C-A5A0-69216BBC623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Folha1!$S$16:$W$16</c:f>
              <c:numCache>
                <c:formatCode>General</c:formatCode>
                <c:ptCount val="5"/>
                <c:pt idx="0">
                  <c:v>4.33</c:v>
                </c:pt>
                <c:pt idx="1">
                  <c:v>0.19</c:v>
                </c:pt>
                <c:pt idx="2">
                  <c:v>0.86</c:v>
                </c:pt>
                <c:pt idx="3">
                  <c:v>0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C8-4D2C-A5A0-69216BBC6235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Folha1!$S$17:$W$17</c:f>
              <c:numCache>
                <c:formatCode>General</c:formatCode>
                <c:ptCount val="5"/>
                <c:pt idx="0">
                  <c:v>4.95</c:v>
                </c:pt>
                <c:pt idx="1">
                  <c:v>0.23</c:v>
                </c:pt>
                <c:pt idx="2">
                  <c:v>0.76</c:v>
                </c:pt>
                <c:pt idx="3">
                  <c:v>0</c:v>
                </c:pt>
                <c:pt idx="4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8-4D2C-A5A0-69216BBC62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327600"/>
        <c:axId val="675329896"/>
      </c:barChart>
      <c:catAx>
        <c:axId val="67532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329896"/>
        <c:crosses val="autoZero"/>
        <c:auto val="1"/>
        <c:lblAlgn val="ctr"/>
        <c:lblOffset val="100"/>
        <c:noMultiLvlLbl val="0"/>
      </c:catAx>
      <c:valAx>
        <c:axId val="675329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327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Total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Folha1!$S$4:$W$4</c:f>
              <c:numCache>
                <c:formatCode>General</c:formatCode>
                <c:ptCount val="5"/>
                <c:pt idx="0">
                  <c:v>9.0100000000000016</c:v>
                </c:pt>
                <c:pt idx="1">
                  <c:v>0.44</c:v>
                </c:pt>
                <c:pt idx="2">
                  <c:v>2.27</c:v>
                </c:pt>
                <c:pt idx="3">
                  <c:v>0</c:v>
                </c:pt>
                <c:pt idx="4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D0-4819-95A0-D6FAB628A914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Folha1!$S$5:$W$5</c:f>
              <c:numCache>
                <c:formatCode>General</c:formatCode>
                <c:ptCount val="5"/>
                <c:pt idx="0">
                  <c:v>6.37</c:v>
                </c:pt>
                <c:pt idx="1">
                  <c:v>0.27</c:v>
                </c:pt>
                <c:pt idx="2">
                  <c:v>1.58</c:v>
                </c:pt>
                <c:pt idx="3">
                  <c:v>0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D0-4819-95A0-D6FAB628A914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Folha1!$S$6:$W$6</c:f>
              <c:numCache>
                <c:formatCode>General</c:formatCode>
                <c:ptCount val="5"/>
                <c:pt idx="0">
                  <c:v>18.509999999999998</c:v>
                </c:pt>
                <c:pt idx="1">
                  <c:v>1</c:v>
                </c:pt>
                <c:pt idx="2">
                  <c:v>1.57</c:v>
                </c:pt>
                <c:pt idx="3">
                  <c:v>0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D0-4819-95A0-D6FAB628A914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Folha1!$S$7:$W$7</c:f>
              <c:numCache>
                <c:formatCode>General</c:formatCode>
                <c:ptCount val="5"/>
                <c:pt idx="0">
                  <c:v>9.75</c:v>
                </c:pt>
                <c:pt idx="1">
                  <c:v>0.44</c:v>
                </c:pt>
                <c:pt idx="2">
                  <c:v>2.0699999999999998</c:v>
                </c:pt>
                <c:pt idx="3">
                  <c:v>0</c:v>
                </c:pt>
                <c:pt idx="4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D0-4819-95A0-D6FAB628A914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Folha1!$S$8:$W$8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D0-4819-95A0-D6FAB628A9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416488"/>
        <c:axId val="675413864"/>
      </c:barChart>
      <c:catAx>
        <c:axId val="675416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413864"/>
        <c:crosses val="autoZero"/>
        <c:auto val="1"/>
        <c:lblAlgn val="ctr"/>
        <c:lblOffset val="100"/>
        <c:noMultiLvlLbl val="0"/>
      </c:catAx>
      <c:valAx>
        <c:axId val="675413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4164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2000"/>
              <a:t>Taxa de Compressão </a:t>
            </a:r>
          </a:p>
          <a:p>
            <a:pPr>
              <a:defRPr/>
            </a:pPr>
            <a:r>
              <a:rPr lang="pt-PT" sz="200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Folha1!$B$14:$F$14</c:f>
              <c:numCache>
                <c:formatCode>General</c:formatCode>
                <c:ptCount val="5"/>
                <c:pt idx="0">
                  <c:v>76.45</c:v>
                </c:pt>
                <c:pt idx="1">
                  <c:v>94.43</c:v>
                </c:pt>
                <c:pt idx="2">
                  <c:v>73.25</c:v>
                </c:pt>
                <c:pt idx="3">
                  <c:v>73.91</c:v>
                </c:pt>
                <c:pt idx="4">
                  <c:v>76.510000000000005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5-4C58-B6DA-29D841C3EB23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Folha1!$B$15:$F$15</c:f>
              <c:numCache>
                <c:formatCode>General</c:formatCode>
                <c:ptCount val="5"/>
                <c:pt idx="0">
                  <c:v>70.58</c:v>
                </c:pt>
                <c:pt idx="1">
                  <c:v>96.9</c:v>
                </c:pt>
                <c:pt idx="2">
                  <c:v>67.98</c:v>
                </c:pt>
                <c:pt idx="3">
                  <c:v>69.52</c:v>
                </c:pt>
                <c:pt idx="4">
                  <c:v>75.73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5-4C58-B6DA-29D841C3EB23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Folha1!$B$16:$F$16</c:f>
              <c:numCache>
                <c:formatCode>General</c:formatCode>
                <c:ptCount val="5"/>
                <c:pt idx="0">
                  <c:v>94.2</c:v>
                </c:pt>
                <c:pt idx="1">
                  <c:v>97.68</c:v>
                </c:pt>
                <c:pt idx="2">
                  <c:v>96.24</c:v>
                </c:pt>
                <c:pt idx="3">
                  <c:v>95.25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B5-4C58-B6DA-29D841C3EB23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Folha1!$B$17:$F$17</c:f>
              <c:numCache>
                <c:formatCode>General</c:formatCode>
                <c:ptCount val="5"/>
                <c:pt idx="0">
                  <c:v>71.819999999999993</c:v>
                </c:pt>
                <c:pt idx="1">
                  <c:v>93.84</c:v>
                </c:pt>
                <c:pt idx="2">
                  <c:v>66.290000000000006</c:v>
                </c:pt>
                <c:pt idx="3">
                  <c:v>67.23</c:v>
                </c:pt>
                <c:pt idx="4">
                  <c:v>72.17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B5-4C58-B6DA-29D841C3EB23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Folha1!$B$18:$F$18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</c:v>
                </c:pt>
                <c:pt idx="2">
                  <c:v>75.94</c:v>
                </c:pt>
                <c:pt idx="3">
                  <c:v>76.48</c:v>
                </c:pt>
                <c:pt idx="4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B5-4C58-B6DA-29D841C3EB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54136504"/>
        <c:axId val="654138800"/>
      </c:barChart>
      <c:catAx>
        <c:axId val="654136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54138800"/>
        <c:crosses val="autoZero"/>
        <c:auto val="1"/>
        <c:lblAlgn val="ctr"/>
        <c:lblOffset val="100"/>
        <c:noMultiLvlLbl val="0"/>
      </c:catAx>
      <c:valAx>
        <c:axId val="654138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1365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Folha1!$Q$34:$AF$34</c:f>
              <c:numCache>
                <c:formatCode>General</c:formatCode>
                <c:ptCount val="16"/>
                <c:pt idx="0">
                  <c:v>6.8599999999999985</c:v>
                </c:pt>
                <c:pt idx="1">
                  <c:v>5.49</c:v>
                </c:pt>
                <c:pt idx="2">
                  <c:v>5.24</c:v>
                </c:pt>
                <c:pt idx="3">
                  <c:v>5.37</c:v>
                </c:pt>
                <c:pt idx="4">
                  <c:v>4.5</c:v>
                </c:pt>
                <c:pt idx="5">
                  <c:v>5.2</c:v>
                </c:pt>
                <c:pt idx="6">
                  <c:v>5.2</c:v>
                </c:pt>
                <c:pt idx="7">
                  <c:v>7.84</c:v>
                </c:pt>
                <c:pt idx="8">
                  <c:v>4.74</c:v>
                </c:pt>
                <c:pt idx="9">
                  <c:v>4.9800000000000004</c:v>
                </c:pt>
                <c:pt idx="10">
                  <c:v>4.59</c:v>
                </c:pt>
                <c:pt idx="11">
                  <c:v>4.45</c:v>
                </c:pt>
                <c:pt idx="12">
                  <c:v>4.6399999999999997</c:v>
                </c:pt>
                <c:pt idx="13">
                  <c:v>3.98</c:v>
                </c:pt>
                <c:pt idx="14">
                  <c:v>3.98</c:v>
                </c:pt>
                <c:pt idx="15">
                  <c:v>5.14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23-47A8-81C0-1B7FCEDCF8D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Folha1!$Q$35:$AF$35</c:f>
              <c:numCache>
                <c:formatCode>General</c:formatCode>
                <c:ptCount val="16"/>
                <c:pt idx="0">
                  <c:v>4.63</c:v>
                </c:pt>
                <c:pt idx="1">
                  <c:v>3.84</c:v>
                </c:pt>
                <c:pt idx="2">
                  <c:v>3.3899999999999997</c:v>
                </c:pt>
                <c:pt idx="3">
                  <c:v>3.55</c:v>
                </c:pt>
                <c:pt idx="4">
                  <c:v>3.4</c:v>
                </c:pt>
                <c:pt idx="5">
                  <c:v>3.3299999999999992</c:v>
                </c:pt>
                <c:pt idx="6">
                  <c:v>3.34</c:v>
                </c:pt>
                <c:pt idx="7">
                  <c:v>5.09</c:v>
                </c:pt>
                <c:pt idx="8">
                  <c:v>2.8899999999999997</c:v>
                </c:pt>
                <c:pt idx="9">
                  <c:v>3.22</c:v>
                </c:pt>
                <c:pt idx="10">
                  <c:v>2.8699999999999997</c:v>
                </c:pt>
                <c:pt idx="11">
                  <c:v>2.8899999999999997</c:v>
                </c:pt>
                <c:pt idx="12">
                  <c:v>2.9699999999999998</c:v>
                </c:pt>
                <c:pt idx="13">
                  <c:v>2.59</c:v>
                </c:pt>
                <c:pt idx="14">
                  <c:v>2.7800000000000002</c:v>
                </c:pt>
                <c:pt idx="15">
                  <c:v>3.3899999999999997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23-47A8-81C0-1B7FCEDCF8D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Folha1!$Q$36:$AF$36</c:f>
              <c:numCache>
                <c:formatCode>General</c:formatCode>
                <c:ptCount val="16"/>
                <c:pt idx="0">
                  <c:v>2.65</c:v>
                </c:pt>
                <c:pt idx="1">
                  <c:v>2.63</c:v>
                </c:pt>
                <c:pt idx="2">
                  <c:v>2.4699999999999998</c:v>
                </c:pt>
                <c:pt idx="3">
                  <c:v>2.5099999999999998</c:v>
                </c:pt>
                <c:pt idx="4">
                  <c:v>2.2799999999999998</c:v>
                </c:pt>
                <c:pt idx="5">
                  <c:v>2.48</c:v>
                </c:pt>
                <c:pt idx="6">
                  <c:v>2.54</c:v>
                </c:pt>
                <c:pt idx="7">
                  <c:v>5.78</c:v>
                </c:pt>
                <c:pt idx="8">
                  <c:v>2.3899999999999997</c:v>
                </c:pt>
                <c:pt idx="9">
                  <c:v>2.4</c:v>
                </c:pt>
                <c:pt idx="10">
                  <c:v>2.44</c:v>
                </c:pt>
                <c:pt idx="11">
                  <c:v>1.8800000000000001</c:v>
                </c:pt>
                <c:pt idx="12">
                  <c:v>1.83</c:v>
                </c:pt>
                <c:pt idx="13">
                  <c:v>2.1800000000000002</c:v>
                </c:pt>
                <c:pt idx="14">
                  <c:v>2.0099999999999998</c:v>
                </c:pt>
                <c:pt idx="1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23-47A8-81C0-1B7FCEDCF8D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Folha1!$Q$37:$AF$37</c:f>
              <c:numCache>
                <c:formatCode>General</c:formatCode>
                <c:ptCount val="16"/>
                <c:pt idx="0">
                  <c:v>8.4600000000000026</c:v>
                </c:pt>
                <c:pt idx="1">
                  <c:v>6.18</c:v>
                </c:pt>
                <c:pt idx="2">
                  <c:v>5.75</c:v>
                </c:pt>
                <c:pt idx="3">
                  <c:v>6.04</c:v>
                </c:pt>
                <c:pt idx="4">
                  <c:v>5.0599999999999996</c:v>
                </c:pt>
                <c:pt idx="5">
                  <c:v>5.6899999999999995</c:v>
                </c:pt>
                <c:pt idx="6">
                  <c:v>5.68</c:v>
                </c:pt>
                <c:pt idx="7">
                  <c:v>8.56</c:v>
                </c:pt>
                <c:pt idx="8">
                  <c:v>5.57</c:v>
                </c:pt>
                <c:pt idx="9">
                  <c:v>5.84</c:v>
                </c:pt>
                <c:pt idx="10">
                  <c:v>5.55</c:v>
                </c:pt>
                <c:pt idx="11">
                  <c:v>5.4700000000000015</c:v>
                </c:pt>
                <c:pt idx="12">
                  <c:v>5.29</c:v>
                </c:pt>
                <c:pt idx="13">
                  <c:v>4.4400000000000004</c:v>
                </c:pt>
                <c:pt idx="14">
                  <c:v>4.57</c:v>
                </c:pt>
                <c:pt idx="15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23-47A8-81C0-1B7FCEDCF8DE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Folha1!$Q$62:$AE$62</c:f>
              <c:numCache>
                <c:formatCode>General</c:formatCode>
                <c:ptCount val="15"/>
                <c:pt idx="0">
                  <c:v>5.7</c:v>
                </c:pt>
                <c:pt idx="1">
                  <c:v>4.5</c:v>
                </c:pt>
                <c:pt idx="2">
                  <c:v>4.2</c:v>
                </c:pt>
                <c:pt idx="3">
                  <c:v>4.4000000000000004</c:v>
                </c:pt>
                <c:pt idx="4">
                  <c:v>3.8</c:v>
                </c:pt>
                <c:pt idx="5">
                  <c:v>4.2</c:v>
                </c:pt>
                <c:pt idx="6">
                  <c:v>4.2</c:v>
                </c:pt>
                <c:pt idx="7">
                  <c:v>6.8</c:v>
                </c:pt>
                <c:pt idx="8">
                  <c:v>3.9</c:v>
                </c:pt>
                <c:pt idx="9">
                  <c:v>4.0999999999999996</c:v>
                </c:pt>
                <c:pt idx="10">
                  <c:v>3.9</c:v>
                </c:pt>
                <c:pt idx="11">
                  <c:v>3.7</c:v>
                </c:pt>
                <c:pt idx="12">
                  <c:v>3.7</c:v>
                </c:pt>
                <c:pt idx="13">
                  <c:v>3.3</c:v>
                </c:pt>
                <c:pt idx="1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23-47A8-81C0-1B7FCEDCF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566208"/>
        <c:axId val="106827776"/>
      </c:barChart>
      <c:catAx>
        <c:axId val="1095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827776"/>
        <c:crosses val="autoZero"/>
        <c:auto val="1"/>
        <c:lblAlgn val="ctr"/>
        <c:lblOffset val="100"/>
        <c:noMultiLvlLbl val="0"/>
      </c:catAx>
      <c:valAx>
        <c:axId val="10682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56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Folha1!$Q$23:$AF$23</c:f>
              <c:numCache>
                <c:formatCode>General</c:formatCode>
                <c:ptCount val="16"/>
                <c:pt idx="0">
                  <c:v>45.14</c:v>
                </c:pt>
                <c:pt idx="1">
                  <c:v>22.09</c:v>
                </c:pt>
                <c:pt idx="2">
                  <c:v>26.4</c:v>
                </c:pt>
                <c:pt idx="3">
                  <c:v>24.34</c:v>
                </c:pt>
                <c:pt idx="4">
                  <c:v>19.77</c:v>
                </c:pt>
                <c:pt idx="5">
                  <c:v>31.51</c:v>
                </c:pt>
                <c:pt idx="6">
                  <c:v>32.96</c:v>
                </c:pt>
                <c:pt idx="7">
                  <c:v>27.41</c:v>
                </c:pt>
                <c:pt idx="8">
                  <c:v>19.7</c:v>
                </c:pt>
                <c:pt idx="9">
                  <c:v>11.18</c:v>
                </c:pt>
                <c:pt idx="10">
                  <c:v>19.649999999999999</c:v>
                </c:pt>
                <c:pt idx="11">
                  <c:v>44.06</c:v>
                </c:pt>
                <c:pt idx="12">
                  <c:v>43.97</c:v>
                </c:pt>
                <c:pt idx="13">
                  <c:v>23.57</c:v>
                </c:pt>
                <c:pt idx="14">
                  <c:v>41.81</c:v>
                </c:pt>
                <c:pt idx="15">
                  <c:v>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BC-4BBE-8ADA-F33A88460A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Folha1!$Q$24:$AF$24</c:f>
              <c:numCache>
                <c:formatCode>General</c:formatCode>
                <c:ptCount val="16"/>
                <c:pt idx="0">
                  <c:v>29.650000000000006</c:v>
                </c:pt>
                <c:pt idx="1">
                  <c:v>16.010000000000005</c:v>
                </c:pt>
                <c:pt idx="2">
                  <c:v>10.54</c:v>
                </c:pt>
                <c:pt idx="3">
                  <c:v>9.77</c:v>
                </c:pt>
                <c:pt idx="4">
                  <c:v>15.07</c:v>
                </c:pt>
                <c:pt idx="5">
                  <c:v>11.47</c:v>
                </c:pt>
                <c:pt idx="6">
                  <c:v>10.3</c:v>
                </c:pt>
                <c:pt idx="7">
                  <c:v>18.41</c:v>
                </c:pt>
                <c:pt idx="8">
                  <c:v>15.52</c:v>
                </c:pt>
                <c:pt idx="9">
                  <c:v>7.75</c:v>
                </c:pt>
                <c:pt idx="10">
                  <c:v>14.860000000000003</c:v>
                </c:pt>
                <c:pt idx="11">
                  <c:v>35.630000000000003</c:v>
                </c:pt>
                <c:pt idx="12">
                  <c:v>36.49</c:v>
                </c:pt>
                <c:pt idx="13">
                  <c:v>18.36</c:v>
                </c:pt>
                <c:pt idx="14">
                  <c:v>34.17</c:v>
                </c:pt>
                <c:pt idx="15">
                  <c:v>18.93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BC-4BBE-8ADA-F33A88460A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Folha1!$Q$25:$AF$25</c:f>
              <c:numCache>
                <c:formatCode>General</c:formatCode>
                <c:ptCount val="16"/>
                <c:pt idx="0">
                  <c:v>78.39</c:v>
                </c:pt>
                <c:pt idx="1">
                  <c:v>20.29</c:v>
                </c:pt>
                <c:pt idx="2">
                  <c:v>246.83</c:v>
                </c:pt>
                <c:pt idx="3">
                  <c:v>150.08000000000001</c:v>
                </c:pt>
                <c:pt idx="4">
                  <c:v>22.21</c:v>
                </c:pt>
                <c:pt idx="5">
                  <c:v>263.63</c:v>
                </c:pt>
                <c:pt idx="6">
                  <c:v>281.63</c:v>
                </c:pt>
                <c:pt idx="7">
                  <c:v>29.66</c:v>
                </c:pt>
                <c:pt idx="8">
                  <c:v>16.959999999999994</c:v>
                </c:pt>
                <c:pt idx="9">
                  <c:v>23.259999999999994</c:v>
                </c:pt>
                <c:pt idx="10">
                  <c:v>15.62</c:v>
                </c:pt>
                <c:pt idx="11">
                  <c:v>25.439999999999994</c:v>
                </c:pt>
                <c:pt idx="12">
                  <c:v>21.45</c:v>
                </c:pt>
                <c:pt idx="13">
                  <c:v>18</c:v>
                </c:pt>
                <c:pt idx="14">
                  <c:v>24.7</c:v>
                </c:pt>
                <c:pt idx="15">
                  <c:v>82.54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BC-4BBE-8ADA-F33A88460A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Folha1!$Q$26:$AF$26</c:f>
              <c:numCache>
                <c:formatCode>General</c:formatCode>
                <c:ptCount val="16"/>
                <c:pt idx="0">
                  <c:v>53.53</c:v>
                </c:pt>
                <c:pt idx="1">
                  <c:v>21.77</c:v>
                </c:pt>
                <c:pt idx="2">
                  <c:v>16.7</c:v>
                </c:pt>
                <c:pt idx="3">
                  <c:v>18.439999999999994</c:v>
                </c:pt>
                <c:pt idx="4">
                  <c:v>21.04</c:v>
                </c:pt>
                <c:pt idx="5">
                  <c:v>17.939999999999994</c:v>
                </c:pt>
                <c:pt idx="6">
                  <c:v>18.34</c:v>
                </c:pt>
                <c:pt idx="7">
                  <c:v>27.959999999999994</c:v>
                </c:pt>
                <c:pt idx="8">
                  <c:v>22.51</c:v>
                </c:pt>
                <c:pt idx="9">
                  <c:v>11.5</c:v>
                </c:pt>
                <c:pt idx="10">
                  <c:v>21.22</c:v>
                </c:pt>
                <c:pt idx="11">
                  <c:v>46.07</c:v>
                </c:pt>
                <c:pt idx="12">
                  <c:v>54.68</c:v>
                </c:pt>
                <c:pt idx="13">
                  <c:v>25.06</c:v>
                </c:pt>
                <c:pt idx="14">
                  <c:v>43.27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BC-4BBE-8ADA-F33A88460A54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Folha1!$Q$58:$AE$58</c:f>
              <c:numCache>
                <c:formatCode>General</c:formatCode>
                <c:ptCount val="15"/>
                <c:pt idx="0">
                  <c:v>51.7</c:v>
                </c:pt>
                <c:pt idx="1">
                  <c:v>20</c:v>
                </c:pt>
                <c:pt idx="2">
                  <c:v>75.099999999999994</c:v>
                </c:pt>
                <c:pt idx="3">
                  <c:v>50.7</c:v>
                </c:pt>
                <c:pt idx="4">
                  <c:v>19.5</c:v>
                </c:pt>
                <c:pt idx="5">
                  <c:v>81.099999999999994</c:v>
                </c:pt>
                <c:pt idx="6">
                  <c:v>85.8</c:v>
                </c:pt>
                <c:pt idx="7">
                  <c:v>25.9</c:v>
                </c:pt>
                <c:pt idx="8">
                  <c:v>18.7</c:v>
                </c:pt>
                <c:pt idx="9">
                  <c:v>13.4</c:v>
                </c:pt>
                <c:pt idx="10">
                  <c:v>17.8</c:v>
                </c:pt>
                <c:pt idx="11">
                  <c:v>37.800000000000004</c:v>
                </c:pt>
                <c:pt idx="12">
                  <c:v>39.1</c:v>
                </c:pt>
                <c:pt idx="13">
                  <c:v>21.2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C-4BBE-8ADA-F33A88460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75104"/>
        <c:axId val="109793280"/>
      </c:barChart>
      <c:catAx>
        <c:axId val="1097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93280"/>
        <c:crosses val="autoZero"/>
        <c:auto val="1"/>
        <c:lblAlgn val="ctr"/>
        <c:lblOffset val="100"/>
        <c:noMultiLvlLbl val="0"/>
      </c:catAx>
      <c:valAx>
        <c:axId val="10979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75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Folha1!$Q$50:$AF$50</c:f>
              <c:numCache>
                <c:formatCode>General</c:formatCode>
                <c:ptCount val="16"/>
                <c:pt idx="0">
                  <c:v>69.28</c:v>
                </c:pt>
                <c:pt idx="1">
                  <c:v>31.21</c:v>
                </c:pt>
                <c:pt idx="2">
                  <c:v>31.43</c:v>
                </c:pt>
                <c:pt idx="3">
                  <c:v>30.95</c:v>
                </c:pt>
                <c:pt idx="4">
                  <c:v>69.599999999999994</c:v>
                </c:pt>
                <c:pt idx="5">
                  <c:v>26.84</c:v>
                </c:pt>
                <c:pt idx="6">
                  <c:v>25.95</c:v>
                </c:pt>
                <c:pt idx="7">
                  <c:v>83.63</c:v>
                </c:pt>
                <c:pt idx="8">
                  <c:v>0.75000000000000022</c:v>
                </c:pt>
                <c:pt idx="9">
                  <c:v>127.9</c:v>
                </c:pt>
                <c:pt idx="10">
                  <c:v>0.79</c:v>
                </c:pt>
                <c:pt idx="11">
                  <c:v>22.68</c:v>
                </c:pt>
                <c:pt idx="12">
                  <c:v>24.24</c:v>
                </c:pt>
                <c:pt idx="13">
                  <c:v>44.75</c:v>
                </c:pt>
                <c:pt idx="14">
                  <c:v>75.069999999999993</c:v>
                </c:pt>
                <c:pt idx="15">
                  <c:v>44.34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F-46F1-899A-85CEE97DC2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Folha1!$Q$51:$AF$51</c:f>
              <c:numCache>
                <c:formatCode>General</c:formatCode>
                <c:ptCount val="16"/>
                <c:pt idx="0">
                  <c:v>44.36</c:v>
                </c:pt>
                <c:pt idx="1">
                  <c:v>22.82</c:v>
                </c:pt>
                <c:pt idx="2">
                  <c:v>23.310000000000006</c:v>
                </c:pt>
                <c:pt idx="3">
                  <c:v>18.2</c:v>
                </c:pt>
                <c:pt idx="4">
                  <c:v>56.28</c:v>
                </c:pt>
                <c:pt idx="5">
                  <c:v>17.350000000000001</c:v>
                </c:pt>
                <c:pt idx="6">
                  <c:v>15.57</c:v>
                </c:pt>
                <c:pt idx="7">
                  <c:v>55.34</c:v>
                </c:pt>
                <c:pt idx="8">
                  <c:v>0.45</c:v>
                </c:pt>
                <c:pt idx="9">
                  <c:v>81.010000000000005</c:v>
                </c:pt>
                <c:pt idx="10">
                  <c:v>0.41000000000000009</c:v>
                </c:pt>
                <c:pt idx="11">
                  <c:v>19.37</c:v>
                </c:pt>
                <c:pt idx="12">
                  <c:v>20.37</c:v>
                </c:pt>
                <c:pt idx="13">
                  <c:v>44.6</c:v>
                </c:pt>
                <c:pt idx="14">
                  <c:v>57.290000000000013</c:v>
                </c:pt>
                <c:pt idx="15">
                  <c:v>31.779999999999994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2F-46F1-899A-85CEE97DC2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Folha1!$Q$52:$AF$52</c:f>
              <c:numCache>
                <c:formatCode>General</c:formatCode>
                <c:ptCount val="16"/>
                <c:pt idx="0">
                  <c:v>109.8</c:v>
                </c:pt>
                <c:pt idx="1">
                  <c:v>21.110000000000007</c:v>
                </c:pt>
                <c:pt idx="2">
                  <c:v>21.7</c:v>
                </c:pt>
                <c:pt idx="3">
                  <c:v>18.399999999999999</c:v>
                </c:pt>
                <c:pt idx="4">
                  <c:v>160.34</c:v>
                </c:pt>
                <c:pt idx="5">
                  <c:v>19.239999999999991</c:v>
                </c:pt>
                <c:pt idx="6">
                  <c:v>20.650000000000006</c:v>
                </c:pt>
                <c:pt idx="7">
                  <c:v>122.8</c:v>
                </c:pt>
                <c:pt idx="8">
                  <c:v>0.96000000000000019</c:v>
                </c:pt>
                <c:pt idx="9">
                  <c:v>167.19</c:v>
                </c:pt>
                <c:pt idx="10">
                  <c:v>0.86000000000000021</c:v>
                </c:pt>
                <c:pt idx="11">
                  <c:v>15.93</c:v>
                </c:pt>
                <c:pt idx="12">
                  <c:v>16.77</c:v>
                </c:pt>
                <c:pt idx="13">
                  <c:v>134.13999999999999</c:v>
                </c:pt>
                <c:pt idx="14">
                  <c:v>153.85000000000005</c:v>
                </c:pt>
                <c:pt idx="15">
                  <c:v>65.58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2F-46F1-899A-85CEE97DC2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Folha1!$Q$53:$AF$53</c:f>
              <c:numCache>
                <c:formatCode>General</c:formatCode>
                <c:ptCount val="16"/>
                <c:pt idx="0">
                  <c:v>74.95</c:v>
                </c:pt>
                <c:pt idx="1">
                  <c:v>33.340000000000003</c:v>
                </c:pt>
                <c:pt idx="2">
                  <c:v>31.75</c:v>
                </c:pt>
                <c:pt idx="3">
                  <c:v>29.56</c:v>
                </c:pt>
                <c:pt idx="4">
                  <c:v>75.349999999999994</c:v>
                </c:pt>
                <c:pt idx="5">
                  <c:v>27.630000000000006</c:v>
                </c:pt>
                <c:pt idx="6">
                  <c:v>26.5</c:v>
                </c:pt>
                <c:pt idx="7">
                  <c:v>82.57</c:v>
                </c:pt>
                <c:pt idx="8">
                  <c:v>1.03</c:v>
                </c:pt>
                <c:pt idx="9">
                  <c:v>133.28</c:v>
                </c:pt>
                <c:pt idx="10">
                  <c:v>0.95000000000000018</c:v>
                </c:pt>
                <c:pt idx="11">
                  <c:v>25.479999999999993</c:v>
                </c:pt>
                <c:pt idx="12">
                  <c:v>28.39</c:v>
                </c:pt>
                <c:pt idx="13">
                  <c:v>54.78</c:v>
                </c:pt>
                <c:pt idx="14">
                  <c:v>79.23</c:v>
                </c:pt>
                <c:pt idx="15">
                  <c:v>46.99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2F-46F1-899A-85CEE97DC2E0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Folha1!$Q$59:$AE$59</c:f>
              <c:numCache>
                <c:formatCode>General</c:formatCode>
                <c:ptCount val="15"/>
                <c:pt idx="0">
                  <c:v>74.599999999999994</c:v>
                </c:pt>
                <c:pt idx="1">
                  <c:v>27.1</c:v>
                </c:pt>
                <c:pt idx="2">
                  <c:v>27</c:v>
                </c:pt>
                <c:pt idx="3">
                  <c:v>24.3</c:v>
                </c:pt>
                <c:pt idx="4">
                  <c:v>90.4</c:v>
                </c:pt>
                <c:pt idx="5">
                  <c:v>22.8</c:v>
                </c:pt>
                <c:pt idx="6">
                  <c:v>22.2</c:v>
                </c:pt>
                <c:pt idx="7">
                  <c:v>86.1</c:v>
                </c:pt>
                <c:pt idx="8">
                  <c:v>0.8</c:v>
                </c:pt>
                <c:pt idx="9">
                  <c:v>127.3</c:v>
                </c:pt>
                <c:pt idx="10">
                  <c:v>0.8</c:v>
                </c:pt>
                <c:pt idx="11">
                  <c:v>20.9</c:v>
                </c:pt>
                <c:pt idx="12">
                  <c:v>22.4</c:v>
                </c:pt>
                <c:pt idx="13">
                  <c:v>69.599999999999994</c:v>
                </c:pt>
                <c:pt idx="14">
                  <c:v>91.4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2F-46F1-899A-85CEE97DC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34848"/>
        <c:axId val="109940736"/>
      </c:barChart>
      <c:catAx>
        <c:axId val="109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40736"/>
        <c:crosses val="autoZero"/>
        <c:auto val="1"/>
        <c:lblAlgn val="ctr"/>
        <c:lblOffset val="100"/>
        <c:noMultiLvlLbl val="0"/>
      </c:catAx>
      <c:valAx>
        <c:axId val="10994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34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0.02751</cdr:x>
      <cdr:y>0.74491</cdr:y>
    </cdr:from>
    <cdr:to>
      <cdr:x>0.19501</cdr:x>
      <cdr:y>0.84338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AF9CA311-7E51-4E99-A49C-6ED7ED9A3B34}"/>
            </a:ext>
          </a:extLst>
        </cdr:cNvPr>
        <cdr:cNvSpPr txBox="1"/>
      </cdr:nvSpPr>
      <cdr:spPr>
        <a:xfrm xmlns:a="http://schemas.openxmlformats.org/drawingml/2006/main">
          <a:off x="226368" y="3371438"/>
          <a:ext cx="1378458" cy="4456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PT" sz="800" b="0" i="0" dirty="0">
              <a:latin typeface="Cambria Math" panose="02040503050406030204" pitchFamily="18" charset="0"/>
            </a:rPr>
            <a:t>𝑁𝑜𝑚𝑒∕𝐺𝑒𝑟𝑎</a:t>
          </a:r>
          <a:r>
            <a:rPr lang="pt-PT" sz="800" b="0" i="0" dirty="0" err="1">
              <a:latin typeface="Cambria Math" panose="02040503050406030204" pitchFamily="18" charset="0"/>
            </a:rPr>
            <a:t>çã</a:t>
          </a:r>
          <a:r>
            <a:rPr lang="pt-PT" sz="800" b="0" i="0" dirty="0">
              <a:latin typeface="Cambria Math" panose="02040503050406030204" pitchFamily="18" charset="0"/>
            </a:rPr>
            <a:t>𝑜</a:t>
          </a:r>
          <a:endParaRPr lang="pt-PT" sz="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0.02751</cdr:x>
      <cdr:y>0.74478</cdr:y>
    </cdr:from>
    <cdr:to>
      <cdr:x>0.19501</cdr:x>
      <cdr:y>0.84282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63E8B198-3C56-4B40-B4D1-F14BF473AF7D}"/>
            </a:ext>
          </a:extLst>
        </cdr:cNvPr>
        <cdr:cNvSpPr txBox="1"/>
      </cdr:nvSpPr>
      <cdr:spPr>
        <a:xfrm xmlns:a="http://schemas.openxmlformats.org/drawingml/2006/main">
          <a:off x="226368" y="3370868"/>
          <a:ext cx="1378458" cy="443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PT" sz="800" b="0" i="0" dirty="0">
              <a:latin typeface="Cambria Math" panose="02040503050406030204" pitchFamily="18" charset="0"/>
            </a:rPr>
            <a:t>𝑁𝑜𝑚𝑒∕𝐺𝑒𝑟𝑎</a:t>
          </a:r>
          <a:r>
            <a:rPr lang="pt-PT" sz="800" b="0" i="0" dirty="0" err="1">
              <a:latin typeface="Cambria Math" panose="02040503050406030204" pitchFamily="18" charset="0"/>
            </a:rPr>
            <a:t>çã</a:t>
          </a:r>
          <a:r>
            <a:rPr lang="pt-PT" sz="800" b="0" i="0" dirty="0">
              <a:latin typeface="Cambria Math" panose="02040503050406030204" pitchFamily="18" charset="0"/>
            </a:rPr>
            <a:t>𝑜</a:t>
          </a:r>
          <a:endParaRPr lang="pt-PT" sz="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B419-2379-4E9F-BAB8-2658C7CE6563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1265-37B5-43E3-8B8E-14BA8B31F64F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19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CODECs</a:t>
            </a:r>
            <a:r>
              <a:rPr lang="pt-PT" dirty="0"/>
              <a:t> não destrutivo para Imagens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1400" dirty="0"/>
              <a:t>Realizado por:</a:t>
            </a:r>
          </a:p>
          <a:p>
            <a:endParaRPr lang="pt-PT" sz="1200" dirty="0"/>
          </a:p>
          <a:p>
            <a:r>
              <a:rPr lang="pt-PT" sz="1200" dirty="0"/>
              <a:t>João Afonso Vieira de Sousa, 2019224599, uc2019224599@student.uc.pt</a:t>
            </a:r>
          </a:p>
          <a:p>
            <a:r>
              <a:rPr lang="pt-PT" sz="1200" dirty="0"/>
              <a:t>José Domingos da Silva, 2018296125, uc2018296125@student.uc.pt</a:t>
            </a:r>
          </a:p>
          <a:p>
            <a:r>
              <a:rPr lang="pt-PT" sz="1200" dirty="0"/>
              <a:t>Sancho Amaral Simões, 2019217590, uc2019217590@student.uc.pt</a:t>
            </a:r>
          </a:p>
          <a:p>
            <a:r>
              <a:rPr lang="pt-PT" sz="1200" dirty="0"/>
              <a:t>Tiago Filipe Santa Ventura, 2019243695, uc2019243695@student.uc.pt</a:t>
            </a:r>
          </a:p>
          <a:p>
            <a:endParaRPr lang="pt-PT" sz="1200" dirty="0"/>
          </a:p>
        </p:txBody>
      </p:sp>
      <p:pic>
        <p:nvPicPr>
          <p:cNvPr id="5" name="Imagem 4" descr="ucfctu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5926" cy="1785926"/>
          </a:xfrm>
          <a:prstGeom prst="rect">
            <a:avLst/>
          </a:prstGeom>
        </p:spPr>
      </p:pic>
      <p:pic>
        <p:nvPicPr>
          <p:cNvPr id="6" name="Imagem 5" descr="d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12" y="0"/>
            <a:ext cx="1714488" cy="17144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Marcador de Posição de Conteúdo 19">
            <a:extLst>
              <a:ext uri="{FF2B5EF4-FFF2-40B4-BE49-F238E27FC236}">
                <a16:creationId xmlns:a16="http://schemas.microsoft.com/office/drawing/2014/main" id="{C5FF8952-2B9F-44EA-A47C-E51E45773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267116"/>
              </p:ext>
            </p:extLst>
          </p:nvPr>
        </p:nvGraphicFramePr>
        <p:xfrm>
          <a:off x="547462" y="2606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357422" y="628652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 – Tempo de descompressão (segundos)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7D22F3-8904-4BF0-BF8D-89C9EBBF6149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F57BEC-B2B0-40E6-A38F-DA55273CBC1F}"/>
              </a:ext>
            </a:extLst>
          </p:cNvPr>
          <p:cNvSpPr txBox="1"/>
          <p:nvPr/>
        </p:nvSpPr>
        <p:spPr>
          <a:xfrm>
            <a:off x="8100392" y="399250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46E122-B446-4C67-ABD0-5C14CB906ACF}"/>
              </a:ext>
            </a:extLst>
          </p:cNvPr>
          <p:cNvSpPr txBox="1"/>
          <p:nvPr/>
        </p:nvSpPr>
        <p:spPr>
          <a:xfrm>
            <a:off x="8100392" y="415795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159E3-F126-45B3-8F7F-E0F906111C4B}"/>
              </a:ext>
            </a:extLst>
          </p:cNvPr>
          <p:cNvSpPr txBox="1"/>
          <p:nvPr/>
        </p:nvSpPr>
        <p:spPr>
          <a:xfrm>
            <a:off x="8100392" y="433444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05A096-21EF-4647-9261-F8FCBB484B77}"/>
              </a:ext>
            </a:extLst>
          </p:cNvPr>
          <p:cNvSpPr txBox="1"/>
          <p:nvPr/>
        </p:nvSpPr>
        <p:spPr>
          <a:xfrm>
            <a:off x="5922150" y="3263068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02725E-F0AD-4657-A7F4-D9862561EE2B}"/>
              </a:ext>
            </a:extLst>
          </p:cNvPr>
          <p:cNvSpPr txBox="1"/>
          <p:nvPr/>
        </p:nvSpPr>
        <p:spPr>
          <a:xfrm>
            <a:off x="6372200" y="4022451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A40BDF-561F-4A4F-9900-4B5C04C890BF}"/>
              </a:ext>
            </a:extLst>
          </p:cNvPr>
          <p:cNvSpPr txBox="1"/>
          <p:nvPr/>
        </p:nvSpPr>
        <p:spPr>
          <a:xfrm>
            <a:off x="6372200" y="382917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04E62C-DD59-4F9D-8491-9216075D5BB4}"/>
              </a:ext>
            </a:extLst>
          </p:cNvPr>
          <p:cNvSpPr txBox="1"/>
          <p:nvPr/>
        </p:nvSpPr>
        <p:spPr>
          <a:xfrm>
            <a:off x="6372200" y="419255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B951BB-10A8-48FA-B1D1-568D722BD042}"/>
              </a:ext>
            </a:extLst>
          </p:cNvPr>
          <p:cNvSpPr txBox="1"/>
          <p:nvPr/>
        </p:nvSpPr>
        <p:spPr>
          <a:xfrm>
            <a:off x="6372200" y="436510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16F6565-0C1A-4307-AF93-BC1E61ECA737}"/>
              </a:ext>
            </a:extLst>
          </p:cNvPr>
          <p:cNvSpPr txBox="1"/>
          <p:nvPr/>
        </p:nvSpPr>
        <p:spPr>
          <a:xfrm>
            <a:off x="6372200" y="4550695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Marcador de Posição de Conteúdo 14">
            <a:extLst>
              <a:ext uri="{FF2B5EF4-FFF2-40B4-BE49-F238E27FC236}">
                <a16:creationId xmlns:a16="http://schemas.microsoft.com/office/drawing/2014/main" id="{D02754CF-C562-4B92-807F-B2CA86C10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58270"/>
              </p:ext>
            </p:extLst>
          </p:nvPr>
        </p:nvGraphicFramePr>
        <p:xfrm>
          <a:off x="539552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143108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4 – Tempo total (segundos)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7634EFC6-9C86-4CE8-A64E-64BAD93FAF91}"/>
              </a:ext>
            </a:extLst>
          </p:cNvPr>
          <p:cNvSpPr txBox="1"/>
          <p:nvPr/>
        </p:nvSpPr>
        <p:spPr>
          <a:xfrm>
            <a:off x="8100392" y="4293096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63C07F-1FFD-4BDF-8711-46FA3346BDFA}"/>
              </a:ext>
            </a:extLst>
          </p:cNvPr>
          <p:cNvSpPr txBox="1"/>
          <p:nvPr/>
        </p:nvSpPr>
        <p:spPr>
          <a:xfrm>
            <a:off x="8099878" y="410813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88401D-41FB-4EFF-89AD-97E8AE3563D0}"/>
              </a:ext>
            </a:extLst>
          </p:cNvPr>
          <p:cNvSpPr txBox="1"/>
          <p:nvPr/>
        </p:nvSpPr>
        <p:spPr>
          <a:xfrm>
            <a:off x="8099878" y="39272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D704DD-A4C4-48F4-80BF-8720058823E0}"/>
              </a:ext>
            </a:extLst>
          </p:cNvPr>
          <p:cNvSpPr txBox="1"/>
          <p:nvPr/>
        </p:nvSpPr>
        <p:spPr>
          <a:xfrm>
            <a:off x="8108302" y="374431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D68BA6-CF8E-446F-A776-26897876587E}"/>
              </a:ext>
            </a:extLst>
          </p:cNvPr>
          <p:cNvSpPr txBox="1"/>
          <p:nvPr/>
        </p:nvSpPr>
        <p:spPr>
          <a:xfrm>
            <a:off x="6300192" y="376779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3672B1-A6F5-47B3-AA17-AC6FF33848FF}"/>
              </a:ext>
            </a:extLst>
          </p:cNvPr>
          <p:cNvSpPr txBox="1"/>
          <p:nvPr/>
        </p:nvSpPr>
        <p:spPr>
          <a:xfrm>
            <a:off x="5940152" y="3215625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212E598-AAAA-45A4-A0CF-A096139C6263}"/>
              </a:ext>
            </a:extLst>
          </p:cNvPr>
          <p:cNvSpPr txBox="1"/>
          <p:nvPr/>
        </p:nvSpPr>
        <p:spPr>
          <a:xfrm>
            <a:off x="6300192" y="413616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419B19-15F1-46EC-9805-E0DAB6DBF692}"/>
              </a:ext>
            </a:extLst>
          </p:cNvPr>
          <p:cNvSpPr txBox="1"/>
          <p:nvPr/>
        </p:nvSpPr>
        <p:spPr>
          <a:xfrm>
            <a:off x="6300192" y="4495889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475FEF-D5ED-4E8D-A32E-D5119B6DF359}"/>
              </a:ext>
            </a:extLst>
          </p:cNvPr>
          <p:cNvSpPr txBox="1"/>
          <p:nvPr/>
        </p:nvSpPr>
        <p:spPr>
          <a:xfrm>
            <a:off x="6300192" y="436512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EF8EB-D4C9-43F1-A8FE-417B4B0DD117}"/>
              </a:ext>
            </a:extLst>
          </p:cNvPr>
          <p:cNvSpPr txBox="1"/>
          <p:nvPr/>
        </p:nvSpPr>
        <p:spPr>
          <a:xfrm>
            <a:off x="6300192" y="395198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14546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5 – Taxa de compressão (%)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5EF83-5C94-4326-89C4-AF4839F4375B}"/>
              </a:ext>
            </a:extLst>
          </p:cNvPr>
          <p:cNvSpPr txBox="1"/>
          <p:nvPr/>
        </p:nvSpPr>
        <p:spPr>
          <a:xfrm>
            <a:off x="8174610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DB4884-DFFB-4DCD-8DB0-C21A204B1739}"/>
              </a:ext>
            </a:extLst>
          </p:cNvPr>
          <p:cNvSpPr txBox="1"/>
          <p:nvPr/>
        </p:nvSpPr>
        <p:spPr>
          <a:xfrm>
            <a:off x="8174610" y="398909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A79EAC-5F2C-4772-994B-014EBEDB0E87}"/>
              </a:ext>
            </a:extLst>
          </p:cNvPr>
          <p:cNvSpPr txBox="1"/>
          <p:nvPr/>
        </p:nvSpPr>
        <p:spPr>
          <a:xfrm>
            <a:off x="8173806" y="4354391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2B7E93-6041-44AC-BAA7-59C9D3ED44C6}"/>
              </a:ext>
            </a:extLst>
          </p:cNvPr>
          <p:cNvSpPr txBox="1"/>
          <p:nvPr/>
        </p:nvSpPr>
        <p:spPr>
          <a:xfrm>
            <a:off x="8173806" y="4154336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graphicFrame>
        <p:nvGraphicFramePr>
          <p:cNvPr id="11" name="Marcador de Posição de Conteúdo 10">
            <a:extLst>
              <a:ext uri="{FF2B5EF4-FFF2-40B4-BE49-F238E27FC236}">
                <a16:creationId xmlns:a16="http://schemas.microsoft.com/office/drawing/2014/main" id="{2368EF70-BFD1-4DDA-94F1-FEB9683AA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261827"/>
              </p:ext>
            </p:extLst>
          </p:nvPr>
        </p:nvGraphicFramePr>
        <p:xfrm>
          <a:off x="503312" y="2606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85918" y="6286520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7 – Tamanho dos ficheiros após compressão CMP (MB)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A2FBD298-09E7-4CB1-8E47-01CB023EFC57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2FBD298-09E7-4CB1-8E47-01CB023E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251F279-45CA-49E0-8EBB-A3643B355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33401"/>
              </p:ext>
            </p:extLst>
          </p:nvPr>
        </p:nvGraphicFramePr>
        <p:xfrm>
          <a:off x="463286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14546" y="6215082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8 – Tempo de 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5A9E22EA-D002-4787-9FD1-7A5296704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572153"/>
              </p:ext>
            </p:extLst>
          </p:nvPr>
        </p:nvGraphicFramePr>
        <p:xfrm>
          <a:off x="457200" y="27358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214546" y="6286520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9 – Tempo de descompressão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AB1C485F-D356-4F5B-98C9-C8CBE1DE7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113672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36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10 – Tempo total CMP (segundos)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6D906550-C179-476E-B11B-49E70F87DADE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D906550-C179-476E-B11B-49E70F8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973B0343-5FB9-4C57-88B2-28E32C378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262532"/>
              </p:ext>
            </p:extLst>
          </p:nvPr>
        </p:nvGraphicFramePr>
        <p:xfrm>
          <a:off x="457200" y="2062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00298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11 – Taxa de compressão CMP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1F0C1465-0EC1-499B-99E6-1A142257014F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F0C1465-0EC1-499B-99E6-1A1422570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483934FF-3F71-43DC-9C5A-3D6258DE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006515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3" y="2060848"/>
            <a:ext cx="2520281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Figura 12 – Comparação das gerações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1">
                <a:extLst>
                  <a:ext uri="{FF2B5EF4-FFF2-40B4-BE49-F238E27FC236}">
                    <a16:creationId xmlns:a16="http://schemas.microsoft.com/office/drawing/2014/main" id="{460D798F-01F1-48B1-B3A3-FCB876C25A7C}"/>
                  </a:ext>
                </a:extLst>
              </p:cNvPr>
              <p:cNvSpPr txBox="1"/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𝐶𝑜𝑚𝑝𝑟𝑒𝑠𝑠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ã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𝐶𝑀𝑃</m:t>
                        </m:r>
                      </m:e>
                      <m: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𝑇𝑎𝑥𝑎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𝐶𝑜𝑚𝑝𝑟𝑒𝑠𝑠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𝑀𝑎𝑖𝑜𝑟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𝑇𝑒𝑚𝑝𝑜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𝑇𝑒</m:t>
                            </m:r>
                            <m:r>
                              <a:rPr lang="pt-PT" sz="1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𝑑𝑖𝑜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pt-PT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 ∈ { 1,2,3,4,</a:t>
                </a:r>
                <a:r>
                  <a:rPr lang="pt-PT" sz="1200" i="1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... , 13,14 }</a:t>
                </a:r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ixaDeTexto 1">
                <a:extLst>
                  <a:ext uri="{FF2B5EF4-FFF2-40B4-BE49-F238E27FC236}">
                    <a16:creationId xmlns="" xmlns:a16="http://schemas.microsoft.com/office/drawing/2014/main" id="{460D798F-01F1-48B1-B3A3-FCB876C2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blipFill>
                <a:blip r:embed="rId2"/>
                <a:stretch>
                  <a:fillRect t="-2439" b="-1829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4A36393-E968-4E93-8A40-1C69EDA50F41}"/>
              </a:ext>
            </a:extLst>
          </p:cNvPr>
          <p:cNvSpPr/>
          <p:nvPr/>
        </p:nvSpPr>
        <p:spPr>
          <a:xfrm>
            <a:off x="5868144" y="4149080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FCC041-FDBC-41CC-85C5-387DC236B4E1}"/>
              </a:ext>
            </a:extLst>
          </p:cNvPr>
          <p:cNvSpPr/>
          <p:nvPr/>
        </p:nvSpPr>
        <p:spPr>
          <a:xfrm>
            <a:off x="6660232" y="4169572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8CBC1960-47FA-4C42-BD6D-4D1E37F34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702654"/>
              </p:ext>
            </p:extLst>
          </p:nvPr>
        </p:nvGraphicFramePr>
        <p:xfrm>
          <a:off x="493203" y="19918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387CDC1B-6928-461C-94AC-46A9BA262EE5}"/>
              </a:ext>
            </a:extLst>
          </p:cNvPr>
          <p:cNvSpPr txBox="1"/>
          <p:nvPr/>
        </p:nvSpPr>
        <p:spPr>
          <a:xfrm>
            <a:off x="611560" y="4802166"/>
            <a:ext cx="811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Através da interpretação gráfica do Fator de Compressão </a:t>
            </a:r>
            <a:r>
              <a:rPr lang="pt-PT" sz="1600" i="1" dirty="0"/>
              <a:t>CMP</a:t>
            </a:r>
            <a:r>
              <a:rPr lang="pt-PT" sz="1600" dirty="0"/>
              <a:t>, podemos observar dois picos correspondentes às gerações </a:t>
            </a:r>
            <a:r>
              <a:rPr lang="pt-PT" sz="1600" b="1" dirty="0"/>
              <a:t>8</a:t>
            </a:r>
            <a:r>
              <a:rPr lang="pt-PT" sz="1600" dirty="0"/>
              <a:t> e </a:t>
            </a:r>
            <a:r>
              <a:rPr lang="pt-PT" sz="1600" b="1" dirty="0"/>
              <a:t>10</a:t>
            </a:r>
            <a:r>
              <a:rPr lang="pt-PT" sz="1600" dirty="0"/>
              <a:t>. Isto permite concluir que estas duas gerações são as </a:t>
            </a:r>
            <a:r>
              <a:rPr lang="pt-PT" sz="1600" b="1" dirty="0"/>
              <a:t>mais balanceadas em termos de Taxa de Compressão e Tempo Total de Compressão/Descompressão</a:t>
            </a:r>
            <a:r>
              <a:rPr lang="pt-PT" sz="1600" dirty="0"/>
              <a:t>.</a:t>
            </a:r>
            <a:endParaRPr lang="pt-PT" sz="1600" b="1" dirty="0"/>
          </a:p>
          <a:p>
            <a:endParaRPr lang="pt-PT" sz="1600" i="1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D1F0B9A-5DA7-4815-BE0D-515B7238DC57}"/>
              </a:ext>
            </a:extLst>
          </p:cNvPr>
          <p:cNvSpPr/>
          <p:nvPr/>
        </p:nvSpPr>
        <p:spPr>
          <a:xfrm rot="20641103">
            <a:off x="5985045" y="1076090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5C287F9-7B45-48E2-9C60-304032C6EEE5}"/>
              </a:ext>
            </a:extLst>
          </p:cNvPr>
          <p:cNvSpPr/>
          <p:nvPr/>
        </p:nvSpPr>
        <p:spPr>
          <a:xfrm rot="2302012">
            <a:off x="7197579" y="1124743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8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13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8</a:t>
            </a:r>
          </a:p>
        </p:txBody>
      </p:sp>
    </p:spTree>
    <p:extLst>
      <p:ext uri="{BB962C8B-B14F-4D97-AF65-F5344CB8AC3E}">
        <p14:creationId xmlns:p14="http://schemas.microsoft.com/office/powerpoint/2010/main" val="66182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857488" y="628652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6 – Entropia (bits)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8780E141-24CE-4156-916E-834FA8329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772448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14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10</a:t>
            </a:r>
          </a:p>
        </p:txBody>
      </p:sp>
    </p:spTree>
    <p:extLst>
      <p:ext uri="{BB962C8B-B14F-4D97-AF65-F5344CB8AC3E}">
        <p14:creationId xmlns:p14="http://schemas.microsoft.com/office/powerpoint/2010/main" val="105008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228D4-D061-4A19-8DEE-F0FDBE55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Conceitos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0D12B4-E406-4B2D-8F05-FB70C750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4E549F-37BB-462C-9B24-6484F97E87C8}"/>
              </a:ext>
            </a:extLst>
          </p:cNvPr>
          <p:cNvSpPr/>
          <p:nvPr/>
        </p:nvSpPr>
        <p:spPr>
          <a:xfrm>
            <a:off x="683568" y="1700808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Sub</a:t>
            </a:r>
            <a:endParaRPr lang="pt-PT" sz="2000" b="1" i="1" dirty="0"/>
          </a:p>
          <a:p>
            <a:pPr algn="ctr"/>
            <a:endParaRPr lang="pt-PT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anterior/posterior.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BA5E0F-99FB-445A-9A33-3AF22D256248}"/>
              </a:ext>
            </a:extLst>
          </p:cNvPr>
          <p:cNvSpPr/>
          <p:nvPr/>
        </p:nvSpPr>
        <p:spPr>
          <a:xfrm>
            <a:off x="683568" y="3107506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Up</a:t>
            </a:r>
            <a:endParaRPr lang="pt-PT" sz="2000" b="1" i="1" dirty="0"/>
          </a:p>
          <a:p>
            <a:pPr algn="ctr"/>
            <a:endParaRPr lang="pt-PT" sz="2000" b="1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de cima.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1B7CD-1914-4389-A1FF-0C88C4EF43EC}"/>
              </a:ext>
            </a:extLst>
          </p:cNvPr>
          <p:cNvSpPr/>
          <p:nvPr/>
        </p:nvSpPr>
        <p:spPr>
          <a:xfrm>
            <a:off x="683568" y="4514204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Algoritmo </a:t>
            </a:r>
            <a:r>
              <a:rPr lang="pt-PT" sz="2000" b="1" i="1" dirty="0"/>
              <a:t>LZMA</a:t>
            </a:r>
          </a:p>
          <a:p>
            <a:pPr algn="ctr"/>
            <a:endParaRPr lang="pt-PT" sz="2000" b="1" i="1" dirty="0"/>
          </a:p>
          <a:p>
            <a:pPr algn="ctr"/>
            <a:r>
              <a:rPr lang="pt-PT" i="1" dirty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ersão melhorada do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LZ-77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que utiliza um codificador aritmético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49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CE606943-5B6D-4125-966A-862378B3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594539"/>
              </p:ext>
            </p:extLst>
          </p:nvPr>
        </p:nvGraphicFramePr>
        <p:xfrm>
          <a:off x="395536" y="155337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B184CB9-E063-4057-8F42-75AA222B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814F22-C07E-483F-8621-1CABADB11E58}"/>
              </a:ext>
            </a:extLst>
          </p:cNvPr>
          <p:cNvSpPr txBox="1"/>
          <p:nvPr/>
        </p:nvSpPr>
        <p:spPr>
          <a:xfrm>
            <a:off x="6588224" y="5173817"/>
            <a:ext cx="43204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47748D-C11D-4F04-8ED2-037D96931837}"/>
              </a:ext>
            </a:extLst>
          </p:cNvPr>
          <p:cNvSpPr txBox="1"/>
          <p:nvPr/>
        </p:nvSpPr>
        <p:spPr>
          <a:xfrm>
            <a:off x="1357290" y="6215082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15 – 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D56DC1-B5AB-4198-B27F-24CADF387644}"/>
              </a:ext>
            </a:extLst>
          </p:cNvPr>
          <p:cNvSpPr txBox="1"/>
          <p:nvPr/>
        </p:nvSpPr>
        <p:spPr>
          <a:xfrm>
            <a:off x="6399468" y="5841280"/>
            <a:ext cx="40478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175769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F1769B30-170E-4C01-97F9-B5AB4D729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027312"/>
              </p:ext>
            </p:extLst>
          </p:nvPr>
        </p:nvGraphicFramePr>
        <p:xfrm>
          <a:off x="635795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142976" y="6000768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16 – Velocidade média de compressão de todos os algoritmos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A2FFF-D709-4CD1-8D2F-5D29EEB35DD0}"/>
              </a:ext>
            </a:extLst>
          </p:cNvPr>
          <p:cNvSpPr txBox="1"/>
          <p:nvPr/>
        </p:nvSpPr>
        <p:spPr>
          <a:xfrm>
            <a:off x="1331640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74866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BF54970B-912B-446C-B64A-D4BF82579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379584"/>
              </p:ext>
            </p:extLst>
          </p:nvPr>
        </p:nvGraphicFramePr>
        <p:xfrm>
          <a:off x="492919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857224" y="6000768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17 – Velocidade média de descompressão de todos 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EE4052-1FEF-458A-91CE-652A1E0F11BD}"/>
              </a:ext>
            </a:extLst>
          </p:cNvPr>
          <p:cNvSpPr txBox="1"/>
          <p:nvPr/>
        </p:nvSpPr>
        <p:spPr>
          <a:xfrm>
            <a:off x="1187624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36031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80BCB2C2-B3D7-42A7-BBEB-DA1DF190E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145922"/>
              </p:ext>
            </p:extLst>
          </p:nvPr>
        </p:nvGraphicFramePr>
        <p:xfrm>
          <a:off x="457200" y="63077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 flipH="1">
            <a:off x="1071538" y="5857892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18 – Velocidade total média de todos 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D644A-B703-482E-AB98-8426103DD09B}"/>
              </a:ext>
            </a:extLst>
          </p:cNvPr>
          <p:cNvSpPr txBox="1"/>
          <p:nvPr/>
        </p:nvSpPr>
        <p:spPr>
          <a:xfrm>
            <a:off x="1115616" y="2348881"/>
            <a:ext cx="49339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80429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A0E51-AAA8-4554-81F6-AEB510DC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19" name="Marcador de Posição de Conteúdo 18" descr="Uma imagem com objeto de exterior, teia&#10;&#10;Descrição gerada automaticamente">
            <a:extLst>
              <a:ext uri="{FF2B5EF4-FFF2-40B4-BE49-F238E27FC236}">
                <a16:creationId xmlns:a16="http://schemas.microsoft.com/office/drawing/2014/main" id="{7F93DCA2-F52F-48D4-84DF-5082515D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2284"/>
            <a:ext cx="2520675" cy="3480101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B73DA00-ED66-4B31-A25E-D87AEC84B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60310"/>
            <a:ext cx="2376264" cy="35640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CB26369-787D-4E00-97D6-92620F4A3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46191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215B-41AA-48FC-99D8-332092EE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88EA316-7193-42E4-BF1B-9514807FB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1589846"/>
            <a:ext cx="3552984" cy="19728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9EA1E1-181E-4DA9-91DC-AC171B196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3734870"/>
            <a:ext cx="3552984" cy="27081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5C081A-EE18-442B-910E-274747487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5335"/>
            <a:ext cx="3240360" cy="48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D196-3F7A-4370-82BB-D328D7BF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4BCD65B3-3C6C-4A68-8425-7EC2EAD5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63" y="1394477"/>
            <a:ext cx="2259652" cy="2259652"/>
          </a:xfrm>
        </p:spPr>
      </p:pic>
      <p:pic>
        <p:nvPicPr>
          <p:cNvPr id="7" name="Imagem 6" descr="Uma imagem com gravata, listrado, ventoinha, dispositivo&#10;&#10;Descrição gerada automaticamente">
            <a:extLst>
              <a:ext uri="{FF2B5EF4-FFF2-40B4-BE49-F238E27FC236}">
                <a16:creationId xmlns:a16="http://schemas.microsoft.com/office/drawing/2014/main" id="{54497459-8339-47ED-A560-57CD15EF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0" y="1394477"/>
            <a:ext cx="3339008" cy="50080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3E1FB5-74FB-4119-B25F-BB7C7DAF1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2" y="4005688"/>
            <a:ext cx="3195755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2175-AB4C-426D-B786-3996249E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4D79BAE-B387-4ABE-8ADE-CDE816CB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9352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8A1396-7AE2-4CDC-9F28-71330068B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1799352"/>
            <a:ext cx="4110547" cy="2061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1E6E97-072A-4065-B90D-9417D658D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8" y="3861048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7B5D08-9CE2-468B-B89A-D6E7675AE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6" y="3861048"/>
            <a:ext cx="4110548" cy="20616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49FC1D-9637-4E49-94C7-C586FD542BAF}"/>
              </a:ext>
            </a:extLst>
          </p:cNvPr>
          <p:cNvSpPr txBox="1"/>
          <p:nvPr/>
        </p:nvSpPr>
        <p:spPr>
          <a:xfrm>
            <a:off x="2051720" y="1628800"/>
            <a:ext cx="1152128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F1C08E-F49D-47B7-9C26-515733468585}"/>
              </a:ext>
            </a:extLst>
          </p:cNvPr>
          <p:cNvSpPr txBox="1"/>
          <p:nvPr/>
        </p:nvSpPr>
        <p:spPr>
          <a:xfrm>
            <a:off x="5796136" y="1642134"/>
            <a:ext cx="1872208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4C0ABB-F0F4-492E-9362-C620CE915AC8}"/>
              </a:ext>
            </a:extLst>
          </p:cNvPr>
          <p:cNvSpPr txBox="1"/>
          <p:nvPr/>
        </p:nvSpPr>
        <p:spPr>
          <a:xfrm>
            <a:off x="2051720" y="3747828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2FCBBE-14C8-4075-8926-8A64CC2E81F7}"/>
              </a:ext>
            </a:extLst>
          </p:cNvPr>
          <p:cNvSpPr txBox="1"/>
          <p:nvPr/>
        </p:nvSpPr>
        <p:spPr>
          <a:xfrm>
            <a:off x="5976156" y="3746238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</p:spTree>
    <p:extLst>
      <p:ext uri="{BB962C8B-B14F-4D97-AF65-F5344CB8AC3E}">
        <p14:creationId xmlns:p14="http://schemas.microsoft.com/office/powerpoint/2010/main" val="237943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4E56-57D0-4FFD-B656-E249D4B2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Histogramas</a:t>
            </a:r>
            <a:br>
              <a:rPr lang="pt-PT" sz="2800" dirty="0"/>
            </a:br>
            <a:r>
              <a:rPr lang="pt-PT" sz="2800" dirty="0"/>
              <a:t>com</a:t>
            </a:r>
            <a:br>
              <a:rPr lang="pt-PT" sz="2800" dirty="0"/>
            </a:br>
            <a:r>
              <a:rPr lang="pt-PT" sz="2800" dirty="0"/>
              <a:t>Move-To-</a:t>
            </a:r>
            <a:r>
              <a:rPr lang="pt-PT" sz="2800" dirty="0" err="1"/>
              <a:t>Front</a:t>
            </a:r>
            <a:endParaRPr lang="pt-PT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88721-10CC-4CE7-AF72-683F37EF7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0808"/>
            <a:ext cx="4572001" cy="22931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11756B2-E57E-46E7-A4C8-A74F9D98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08"/>
            <a:ext cx="4572001" cy="2293144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D81FF2D6-D79D-41F5-A15F-A246950FF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21088"/>
            <a:ext cx="4571998" cy="2293142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A7C68F2D-5B1E-4BB2-A919-E355719DE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4222684"/>
            <a:ext cx="4572003" cy="229314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21A71D-8242-4C89-8D43-C4BBEF75A2B4}"/>
              </a:ext>
            </a:extLst>
          </p:cNvPr>
          <p:cNvSpPr txBox="1"/>
          <p:nvPr/>
        </p:nvSpPr>
        <p:spPr>
          <a:xfrm>
            <a:off x="1835696" y="1528195"/>
            <a:ext cx="1152128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25739A-D7D4-4707-9E93-0A4AEE7C665A}"/>
              </a:ext>
            </a:extLst>
          </p:cNvPr>
          <p:cNvSpPr txBox="1"/>
          <p:nvPr/>
        </p:nvSpPr>
        <p:spPr>
          <a:xfrm>
            <a:off x="6200293" y="1587526"/>
            <a:ext cx="1962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CFD707-DAF2-4668-B5DC-A2740E3CF447}"/>
              </a:ext>
            </a:extLst>
          </p:cNvPr>
          <p:cNvSpPr txBox="1"/>
          <p:nvPr/>
        </p:nvSpPr>
        <p:spPr>
          <a:xfrm>
            <a:off x="1547664" y="4092456"/>
            <a:ext cx="1962472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874068-9534-4EA5-AA5E-0A8B33924643}"/>
              </a:ext>
            </a:extLst>
          </p:cNvPr>
          <p:cNvSpPr txBox="1"/>
          <p:nvPr/>
        </p:nvSpPr>
        <p:spPr>
          <a:xfrm>
            <a:off x="6200293" y="4128456"/>
            <a:ext cx="1962472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</p:spTree>
    <p:extLst>
      <p:ext uri="{BB962C8B-B14F-4D97-AF65-F5344CB8AC3E}">
        <p14:creationId xmlns:p14="http://schemas.microsoft.com/office/powerpoint/2010/main" val="3444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35CE-ED48-44AD-BB02-E414C7D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Histogramas com</a:t>
            </a:r>
            <a:br>
              <a:rPr lang="pt-PT" dirty="0"/>
            </a:br>
            <a:r>
              <a:rPr lang="pt-PT" dirty="0" err="1"/>
              <a:t>Paeth</a:t>
            </a:r>
            <a:r>
              <a:rPr lang="pt-PT" dirty="0"/>
              <a:t> Simplificado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6ADD2D-E351-4964-9F43-342B84D3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6F3980-7AC8-40A5-BE70-42FABEAB0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7" y="2132856"/>
            <a:ext cx="4110547" cy="2061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D20DF-0438-4F77-A201-F436BD9FD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8" y="4194552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6BAB20-E3EE-4E0A-8647-537C01283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2" y="4194552"/>
            <a:ext cx="4110548" cy="20616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ED77C4-ADE4-44B3-B4B1-F42DDA081874}"/>
              </a:ext>
            </a:extLst>
          </p:cNvPr>
          <p:cNvSpPr txBox="1"/>
          <p:nvPr/>
        </p:nvSpPr>
        <p:spPr>
          <a:xfrm>
            <a:off x="1907704" y="4077072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88468E-56E8-43D5-BAB4-D151E4883408}"/>
              </a:ext>
            </a:extLst>
          </p:cNvPr>
          <p:cNvSpPr txBox="1"/>
          <p:nvPr/>
        </p:nvSpPr>
        <p:spPr>
          <a:xfrm>
            <a:off x="6009743" y="4077072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F967EB-7940-4575-8B0C-3D3317132A96}"/>
              </a:ext>
            </a:extLst>
          </p:cNvPr>
          <p:cNvSpPr txBox="1"/>
          <p:nvPr/>
        </p:nvSpPr>
        <p:spPr>
          <a:xfrm>
            <a:off x="1877244" y="2015376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039C81-8DF0-4908-A7C3-8B28E09BA7EB}"/>
              </a:ext>
            </a:extLst>
          </p:cNvPr>
          <p:cNvSpPr txBox="1"/>
          <p:nvPr/>
        </p:nvSpPr>
        <p:spPr>
          <a:xfrm>
            <a:off x="5868144" y="2015376"/>
            <a:ext cx="1677411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389782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D29D7-4D3C-4B94-B7BC-4418C0A6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 com </a:t>
            </a:r>
            <a:r>
              <a:rPr lang="pt-PT" i="1" dirty="0" err="1"/>
              <a:t>Sub</a:t>
            </a:r>
            <a:endParaRPr lang="pt-PT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935CBF1-D3E5-4829-8EB3-65327E7D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B334E2-DB32-459C-85E8-0561E1615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7" y="2060848"/>
            <a:ext cx="4110547" cy="206169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D10ED8F-846C-4942-BD10-1659A334F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7" y="4122544"/>
            <a:ext cx="4110548" cy="20616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A4817D-A4AC-4806-9FE2-2F2301092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22543"/>
            <a:ext cx="4110548" cy="20616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7B2D0-92FA-4876-B9FB-E1FE4CF556C2}"/>
              </a:ext>
            </a:extLst>
          </p:cNvPr>
          <p:cNvSpPr txBox="1"/>
          <p:nvPr/>
        </p:nvSpPr>
        <p:spPr>
          <a:xfrm>
            <a:off x="1907704" y="4005064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FE5462-0DF3-4529-AFF1-070CBBEE0C16}"/>
              </a:ext>
            </a:extLst>
          </p:cNvPr>
          <p:cNvSpPr txBox="1"/>
          <p:nvPr/>
        </p:nvSpPr>
        <p:spPr>
          <a:xfrm>
            <a:off x="6009744" y="4005064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D64B34-51D9-4108-A6D6-30D4F9835B52}"/>
              </a:ext>
            </a:extLst>
          </p:cNvPr>
          <p:cNvSpPr txBox="1"/>
          <p:nvPr/>
        </p:nvSpPr>
        <p:spPr>
          <a:xfrm>
            <a:off x="1907704" y="1943367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1EE787-E7C6-4A2E-A8B5-CFC9E493FE15}"/>
              </a:ext>
            </a:extLst>
          </p:cNvPr>
          <p:cNvSpPr txBox="1"/>
          <p:nvPr/>
        </p:nvSpPr>
        <p:spPr>
          <a:xfrm>
            <a:off x="5866936" y="1943367"/>
            <a:ext cx="2017432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15645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44EDC-E8B8-4A8F-8B0C-5E994BBA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 com </a:t>
            </a:r>
            <a:r>
              <a:rPr lang="pt-PT" i="1" dirty="0" err="1"/>
              <a:t>Up</a:t>
            </a:r>
            <a:endParaRPr lang="pt-PT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7D57ED5-032F-42C8-84F0-A4EE9563D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1504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917600-791E-40DA-BB1D-46925BD20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1911504"/>
            <a:ext cx="4110547" cy="206169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AA42A1E-A62D-446C-AEFB-3A5FDEB8E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6" y="4108580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3583B2-D43B-4169-AC33-FB3ACC16D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4108579"/>
            <a:ext cx="4110548" cy="20616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E006EA-A93B-46F9-ADF9-9AA875D162D2}"/>
              </a:ext>
            </a:extLst>
          </p:cNvPr>
          <p:cNvSpPr txBox="1"/>
          <p:nvPr/>
        </p:nvSpPr>
        <p:spPr>
          <a:xfrm>
            <a:off x="1907704" y="3973200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004FF-F544-4298-9359-4DF82461A67A}"/>
              </a:ext>
            </a:extLst>
          </p:cNvPr>
          <p:cNvSpPr txBox="1"/>
          <p:nvPr/>
        </p:nvSpPr>
        <p:spPr>
          <a:xfrm>
            <a:off x="6013075" y="3973200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32385-D61B-4C1A-A289-4B3A3888B57E}"/>
              </a:ext>
            </a:extLst>
          </p:cNvPr>
          <p:cNvSpPr txBox="1"/>
          <p:nvPr/>
        </p:nvSpPr>
        <p:spPr>
          <a:xfrm>
            <a:off x="1835696" y="1776124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DA8CC8-7B84-42B9-89FC-939DD612BD2B}"/>
              </a:ext>
            </a:extLst>
          </p:cNvPr>
          <p:cNvSpPr txBox="1"/>
          <p:nvPr/>
        </p:nvSpPr>
        <p:spPr>
          <a:xfrm>
            <a:off x="5796137" y="1776124"/>
            <a:ext cx="1729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40620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28794" y="6286520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 – Tamanho dos ficheiros após compressão (MB)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3EDC28-4E6B-40B4-B811-4ACE3E528CEB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DD25B7-919E-4EC9-A3A3-1B6A92C82AC8}"/>
              </a:ext>
            </a:extLst>
          </p:cNvPr>
          <p:cNvSpPr txBox="1"/>
          <p:nvPr/>
        </p:nvSpPr>
        <p:spPr>
          <a:xfrm>
            <a:off x="8100392" y="39325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C7190-A430-4B23-A1EF-9FDDA2D6F729}"/>
              </a:ext>
            </a:extLst>
          </p:cNvPr>
          <p:cNvSpPr txBox="1"/>
          <p:nvPr/>
        </p:nvSpPr>
        <p:spPr>
          <a:xfrm>
            <a:off x="8100392" y="413025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5A858-BD73-44C6-B9C4-D6704478D5A6}"/>
              </a:ext>
            </a:extLst>
          </p:cNvPr>
          <p:cNvSpPr txBox="1"/>
          <p:nvPr/>
        </p:nvSpPr>
        <p:spPr>
          <a:xfrm>
            <a:off x="8100392" y="43303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graphicFrame>
        <p:nvGraphicFramePr>
          <p:cNvPr id="12" name="Marcador de Posição de Conteúdo 11">
            <a:extLst>
              <a:ext uri="{FF2B5EF4-FFF2-40B4-BE49-F238E27FC236}">
                <a16:creationId xmlns:a16="http://schemas.microsoft.com/office/drawing/2014/main" id="{F1C3C96A-7EA7-448A-95DC-E8C965537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511864"/>
              </p:ext>
            </p:extLst>
          </p:nvPr>
        </p:nvGraphicFramePr>
        <p:xfrm>
          <a:off x="457200" y="207053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Marcador de Posição de Conteúdo 21">
            <a:extLst>
              <a:ext uri="{FF2B5EF4-FFF2-40B4-BE49-F238E27FC236}">
                <a16:creationId xmlns:a16="http://schemas.microsoft.com/office/drawing/2014/main" id="{D179913A-1725-433B-9FA5-D9223E6DD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660252"/>
              </p:ext>
            </p:extLst>
          </p:nvPr>
        </p:nvGraphicFramePr>
        <p:xfrm>
          <a:off x="457200" y="27358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285984" y="6215082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 – Tempo de compressão (segundos)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70344C-C64C-4E8A-867A-FD892E0C29DD}"/>
              </a:ext>
            </a:extLst>
          </p:cNvPr>
          <p:cNvSpPr txBox="1"/>
          <p:nvPr/>
        </p:nvSpPr>
        <p:spPr>
          <a:xfrm>
            <a:off x="8100392" y="4221088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5EB4B5-7E3B-430B-94D6-44507A08ABBF}"/>
              </a:ext>
            </a:extLst>
          </p:cNvPr>
          <p:cNvSpPr txBox="1"/>
          <p:nvPr/>
        </p:nvSpPr>
        <p:spPr>
          <a:xfrm>
            <a:off x="8100392" y="384268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EDFA8F-4109-44B8-A4F9-F9C3EDD6C6F9}"/>
              </a:ext>
            </a:extLst>
          </p:cNvPr>
          <p:cNvSpPr txBox="1"/>
          <p:nvPr/>
        </p:nvSpPr>
        <p:spPr>
          <a:xfrm>
            <a:off x="8100392" y="402103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47C280-ED3B-43B6-B433-85A10ADEDF8B}"/>
              </a:ext>
            </a:extLst>
          </p:cNvPr>
          <p:cNvSpPr txBox="1"/>
          <p:nvPr/>
        </p:nvSpPr>
        <p:spPr>
          <a:xfrm>
            <a:off x="8100392" y="439943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C83D6-C891-4494-91CC-21867F9C0D87}"/>
              </a:ext>
            </a:extLst>
          </p:cNvPr>
          <p:cNvSpPr txBox="1"/>
          <p:nvPr/>
        </p:nvSpPr>
        <p:spPr>
          <a:xfrm>
            <a:off x="6228184" y="384268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507CA1-B502-4DFB-8DCE-C279A4D757BD}"/>
              </a:ext>
            </a:extLst>
          </p:cNvPr>
          <p:cNvSpPr txBox="1"/>
          <p:nvPr/>
        </p:nvSpPr>
        <p:spPr>
          <a:xfrm>
            <a:off x="6228184" y="4021033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E64E8C-64B1-456B-BACC-FB45C94EC794}"/>
              </a:ext>
            </a:extLst>
          </p:cNvPr>
          <p:cNvSpPr txBox="1"/>
          <p:nvPr/>
        </p:nvSpPr>
        <p:spPr>
          <a:xfrm>
            <a:off x="6228184" y="4216087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23C345D-F8BE-4042-8467-98C8397E7CEE}"/>
              </a:ext>
            </a:extLst>
          </p:cNvPr>
          <p:cNvSpPr txBox="1"/>
          <p:nvPr/>
        </p:nvSpPr>
        <p:spPr>
          <a:xfrm>
            <a:off x="6228184" y="440162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87F11A-EE98-4F4B-B22B-A8A5242C285D}"/>
              </a:ext>
            </a:extLst>
          </p:cNvPr>
          <p:cNvSpPr txBox="1"/>
          <p:nvPr/>
        </p:nvSpPr>
        <p:spPr>
          <a:xfrm>
            <a:off x="6221588" y="458146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9E2CE6B-5065-4EA0-A078-1543A6DF8AED}"/>
              </a:ext>
            </a:extLst>
          </p:cNvPr>
          <p:cNvSpPr txBox="1"/>
          <p:nvPr/>
        </p:nvSpPr>
        <p:spPr>
          <a:xfrm>
            <a:off x="5922150" y="3284984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690</Words>
  <Application>Microsoft Office PowerPoint</Application>
  <PresentationFormat>Apresentação no Ecrã (4:3)</PresentationFormat>
  <Paragraphs>164</Paragraphs>
  <Slides>28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Tema do Office</vt:lpstr>
      <vt:lpstr>CODECs não destrutivo para Imagens</vt:lpstr>
      <vt:lpstr>Apresentação do PowerPoint</vt:lpstr>
      <vt:lpstr>Histogramas</vt:lpstr>
      <vt:lpstr>Histogramas com Move-To-Front</vt:lpstr>
      <vt:lpstr>Histogramas com Paeth Simplificado</vt:lpstr>
      <vt:lpstr>Histogramas com Sub</vt:lpstr>
      <vt:lpstr>Histogramas com Up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Geração 8</vt:lpstr>
      <vt:lpstr>Geração 10</vt:lpstr>
      <vt:lpstr>Conceitos</vt:lpstr>
      <vt:lpstr>Comparação do Cmp geração 10 com os outros algoritmos</vt:lpstr>
      <vt:lpstr>Apresentação do PowerPoint</vt:lpstr>
      <vt:lpstr>Apresentação do PowerPoint</vt:lpstr>
      <vt:lpstr>Apresentação do PowerPoint</vt:lpstr>
      <vt:lpstr>Bloopers</vt:lpstr>
      <vt:lpstr>Bloopers</vt:lpstr>
      <vt:lpstr>Bloopers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Admin</dc:creator>
  <cp:lastModifiedBy>jose silva</cp:lastModifiedBy>
  <cp:revision>44</cp:revision>
  <dcterms:created xsi:type="dcterms:W3CDTF">2020-12-23T00:05:04Z</dcterms:created>
  <dcterms:modified xsi:type="dcterms:W3CDTF">2020-12-23T22:07:35Z</dcterms:modified>
</cp:coreProperties>
</file>